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733" r:id="rId2"/>
    <p:sldId id="734" r:id="rId3"/>
    <p:sldId id="258" r:id="rId4"/>
    <p:sldId id="257" r:id="rId5"/>
    <p:sldId id="787" r:id="rId6"/>
    <p:sldId id="264" r:id="rId7"/>
    <p:sldId id="262" r:id="rId8"/>
    <p:sldId id="263" r:id="rId9"/>
    <p:sldId id="261" r:id="rId10"/>
    <p:sldId id="817" r:id="rId11"/>
    <p:sldId id="788" r:id="rId12"/>
    <p:sldId id="259" r:id="rId13"/>
    <p:sldId id="800" r:id="rId14"/>
    <p:sldId id="801" r:id="rId15"/>
    <p:sldId id="802" r:id="rId16"/>
    <p:sldId id="803" r:id="rId17"/>
    <p:sldId id="804" r:id="rId18"/>
    <p:sldId id="797" r:id="rId19"/>
    <p:sldId id="808" r:id="rId20"/>
    <p:sldId id="809" r:id="rId21"/>
    <p:sldId id="810" r:id="rId22"/>
    <p:sldId id="805" r:id="rId23"/>
    <p:sldId id="267" r:id="rId24"/>
  </p:sldIdLst>
  <p:sldSz cx="12192000" cy="6858000"/>
  <p:notesSz cx="6858000" cy="9144000"/>
  <p:embeddedFontLst>
    <p:embeddedFont>
      <p:font typeface="Archivo" pitchFamily="2" charset="77"/>
      <p:regular r:id="rId26"/>
      <p:bold r:id="rId27"/>
      <p:italic r:id="rId28"/>
      <p:boldItalic r:id="rId29"/>
    </p:embeddedFont>
    <p:embeddedFont>
      <p:font typeface="Barlow" pitchFamily="2" charset="77"/>
      <p:regular r:id="rId30"/>
      <p:bold r:id="rId31"/>
      <p:italic r:id="rId32"/>
      <p:boldItalic r:id="rId33"/>
    </p:embeddedFont>
    <p:embeddedFont>
      <p:font typeface="DM Sans"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PRlFVlMkwgvBhY60TXF8Ro1Bd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02C"/>
    <a:srgbClr val="0062D8"/>
    <a:srgbClr val="2D3748"/>
    <a:srgbClr val="F7FAFC"/>
    <a:srgbClr val="A0AEC0"/>
    <a:srgbClr val="535C6B"/>
    <a:srgbClr val="404A59"/>
    <a:srgbClr val="FF49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718"/>
  </p:normalViewPr>
  <p:slideViewPr>
    <p:cSldViewPr snapToGrid="0">
      <p:cViewPr varScale="1">
        <p:scale>
          <a:sx n="231" d="100"/>
          <a:sy n="231" d="100"/>
        </p:scale>
        <p:origin x="23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6095D-B495-4552-8C32-23D20E17C6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4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255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68837b58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168837b58a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g2168837b58a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2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85632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558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9782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775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79165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68837b58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168837b58a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g2168837b58a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059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971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6095D-B495-4552-8C32-23D20E17C6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21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7034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8596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68837b58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168837b58a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g2168837b58a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546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674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68837b58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168837b58a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g2168837b58a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470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7fcc328e70_1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27fcc328e70_1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27fcc328e70_1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7fcc328e70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27fcc328e70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g27fcc328e70_1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7fcc328e70_1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7fcc328e70_1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g27fcc328e70_1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7fcc328e70_1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27fcc328e70_1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hyperlink" Target="https://www.projectmark.com/blog/bartlett-cocke-general-contractors-signs-enterprise-partnership-with-projectmark" TargetMode="External"/><Relationship Id="rId4" Type="http://schemas.openxmlformats.org/officeDocument/2006/relationships/image" Target="../media/image44.png"/><Relationship Id="rId9"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loom.com/share/b08f92d5f674453294a70f40089a3260?sid=37cf9af9-b215-4757-b262-9c5fec701caf"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loom.com/share/b08f92d5f674453294a70f40089a3260?sid=37cf9af9-b215-4757-b262-9c5fec701caf"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loom.com/share/b08f92d5f674453294a70f40089a3260?sid=37cf9af9-b215-4757-b262-9c5fec701caf" TargetMode="Externa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loom.com/share/b08f92d5f674453294a70f40089a3260?sid=37cf9af9-b215-4757-b262-9c5fec701caf"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loom.com/share/b08f92d5f674453294a70f40089a3260?sid=37cf9af9-b215-4757-b262-9c5fec701caf" TargetMode="Externa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projectmark.com/demos/projectmark---email-integration" TargetMode="Externa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2.sv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projectmark.com/demos/projectmark---vista-integration" TargetMode="Externa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projectmark.com/demos/projectmark---indesign-plugin" TargetMode="Externa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projectmark.com/case-studies/kci-construction-projectmark-case-stud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hyperlink" Target="https://www.projectmark.com/case-studies/cooper-jensen-case-stud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projectmark.com/case-studies/henley-construction" TargetMode="Externa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02C"/>
        </a:solidFill>
        <a:effectLst/>
      </p:bgPr>
    </p:bg>
    <p:spTree>
      <p:nvGrpSpPr>
        <p:cNvPr id="1" name=""/>
        <p:cNvGrpSpPr/>
        <p:nvPr/>
      </p:nvGrpSpPr>
      <p:grpSpPr>
        <a:xfrm>
          <a:off x="0" y="0"/>
          <a:ext cx="0" cy="0"/>
          <a:chOff x="0" y="0"/>
          <a:chExt cx="0" cy="0"/>
        </a:xfrm>
      </p:grpSpPr>
      <p:sp>
        <p:nvSpPr>
          <p:cNvPr id="188" name="Rectangle 187">
            <a:extLst>
              <a:ext uri="{FF2B5EF4-FFF2-40B4-BE49-F238E27FC236}">
                <a16:creationId xmlns:a16="http://schemas.microsoft.com/office/drawing/2014/main" id="{BC8E59E8-5C95-3EFF-DA63-F9E4895DC3D7}"/>
              </a:ext>
            </a:extLst>
          </p:cNvPr>
          <p:cNvSpPr/>
          <p:nvPr/>
        </p:nvSpPr>
        <p:spPr>
          <a:xfrm>
            <a:off x="6074361" y="0"/>
            <a:ext cx="6104512" cy="6870103"/>
          </a:xfrm>
          <a:prstGeom prst="rect">
            <a:avLst/>
          </a:prstGeom>
          <a:solidFill>
            <a:srgbClr val="CB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F783D9A-D6CD-BB83-C051-04F87CF3DB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96255" y="881937"/>
            <a:ext cx="1098558" cy="240309"/>
          </a:xfrm>
          <a:prstGeom prst="rect">
            <a:avLst/>
          </a:prstGeom>
        </p:spPr>
      </p:pic>
      <p:sp>
        <p:nvSpPr>
          <p:cNvPr id="6" name="Título 1">
            <a:extLst>
              <a:ext uri="{FF2B5EF4-FFF2-40B4-BE49-F238E27FC236}">
                <a16:creationId xmlns:a16="http://schemas.microsoft.com/office/drawing/2014/main" id="{0AB316DE-4B36-BA5F-7BCC-2091475C0B78}"/>
              </a:ext>
            </a:extLst>
          </p:cNvPr>
          <p:cNvSpPr txBox="1">
            <a:spLocks/>
          </p:cNvSpPr>
          <p:nvPr/>
        </p:nvSpPr>
        <p:spPr>
          <a:xfrm>
            <a:off x="735663" y="726204"/>
            <a:ext cx="2677679" cy="5214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400"/>
              </a:lnSpc>
              <a:spcBef>
                <a:spcPct val="0"/>
              </a:spcBef>
              <a:spcAft>
                <a:spcPts val="0"/>
              </a:spcAft>
              <a:buClrTx/>
              <a:buSzTx/>
              <a:buFontTx/>
              <a:buNone/>
              <a:tabLst/>
              <a:defRPr/>
            </a:pPr>
            <a:endParaRPr kumimoji="0" lang="pt-BR" sz="1800" b="1" i="0" u="none" strike="noStrike" kern="1200" cap="none" spc="0" normalizeH="0" baseline="0" noProof="0" dirty="0">
              <a:ln>
                <a:noFill/>
              </a:ln>
              <a:solidFill>
                <a:prstClr val="white"/>
              </a:solidFill>
              <a:effectLst/>
              <a:uLnTx/>
              <a:uFillTx/>
              <a:latin typeface="DM Sans" pitchFamily="2" charset="77"/>
              <a:cs typeface="Calibri" panose="020F0502020204030204" pitchFamily="34" charset="0"/>
            </a:endParaRPr>
          </a:p>
        </p:txBody>
      </p:sp>
      <p:sp>
        <p:nvSpPr>
          <p:cNvPr id="7" name="Título 1">
            <a:extLst>
              <a:ext uri="{FF2B5EF4-FFF2-40B4-BE49-F238E27FC236}">
                <a16:creationId xmlns:a16="http://schemas.microsoft.com/office/drawing/2014/main" id="{00C98085-6FC1-EF0A-BA4B-15AF51E80503}"/>
              </a:ext>
            </a:extLst>
          </p:cNvPr>
          <p:cNvSpPr txBox="1">
            <a:spLocks/>
          </p:cNvSpPr>
          <p:nvPr/>
        </p:nvSpPr>
        <p:spPr>
          <a:xfrm>
            <a:off x="520937" y="913979"/>
            <a:ext cx="5356093" cy="43894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pt-BR" sz="1800" spc="300" dirty="0">
                <a:solidFill>
                  <a:srgbClr val="FD4054"/>
                </a:solidFill>
                <a:latin typeface="DM Sans" pitchFamily="2" charset="77"/>
                <a:cs typeface="Calibri" panose="020F0502020204030204" pitchFamily="34" charset="0"/>
              </a:rPr>
              <a:t>WHY WE STARTED PROJECTMARK </a:t>
            </a:r>
            <a:endParaRPr kumimoji="0" lang="pt-BR" sz="1800" i="0" u="none" strike="noStrike" kern="1200" cap="none" spc="300" normalizeH="0" baseline="0" noProof="0" dirty="0">
              <a:ln>
                <a:noFill/>
              </a:ln>
              <a:solidFill>
                <a:srgbClr val="FD4054"/>
              </a:solidFill>
              <a:effectLst/>
              <a:uLnTx/>
              <a:uFillTx/>
              <a:latin typeface="DM Sans" pitchFamily="2" charset="77"/>
              <a:cs typeface="Calibri" panose="020F0502020204030204" pitchFamily="34" charset="0"/>
            </a:endParaRPr>
          </a:p>
        </p:txBody>
      </p:sp>
      <p:sp>
        <p:nvSpPr>
          <p:cNvPr id="178" name="CaixaDeTexto 8">
            <a:extLst>
              <a:ext uri="{FF2B5EF4-FFF2-40B4-BE49-F238E27FC236}">
                <a16:creationId xmlns:a16="http://schemas.microsoft.com/office/drawing/2014/main" id="{3F7034C6-909A-AEC1-07E6-20DF0681C8EC}"/>
              </a:ext>
            </a:extLst>
          </p:cNvPr>
          <p:cNvSpPr txBox="1"/>
          <p:nvPr/>
        </p:nvSpPr>
        <p:spPr>
          <a:xfrm>
            <a:off x="2368964" y="5326199"/>
            <a:ext cx="1666422" cy="864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500"/>
              </a:lnSpc>
              <a:spcBef>
                <a:spcPts val="0"/>
              </a:spcBef>
              <a:spcAft>
                <a:spcPts val="800"/>
              </a:spcAft>
              <a:buClrTx/>
              <a:buSzTx/>
              <a:buFontTx/>
              <a:buNone/>
              <a:tabLst/>
              <a:defRPr/>
            </a:pPr>
            <a:r>
              <a:rPr lang="en-US" b="1" kern="1200" spc="-100" dirty="0">
                <a:solidFill>
                  <a:prstClr val="white"/>
                </a:solidFill>
                <a:latin typeface="DM Sans" pitchFamily="2" charset="77"/>
                <a:ea typeface="Calibri" panose="020F0502020204030204" pitchFamily="34" charset="0"/>
                <a:cs typeface="Calibri" panose="020F0502020204030204" pitchFamily="34" charset="0"/>
              </a:rPr>
              <a:t>Lack of</a:t>
            </a:r>
            <a:r>
              <a:rPr kumimoji="0" lang="en-US" sz="1400" b="1" i="0" u="none" strike="noStrike" kern="1200" cap="none" spc="-100" normalizeH="0" baseline="0" noProof="0" dirty="0">
                <a:ln>
                  <a:noFill/>
                </a:ln>
                <a:solidFill>
                  <a:prstClr val="white"/>
                </a:solidFill>
                <a:effectLst/>
                <a:uLnTx/>
                <a:uFillTx/>
                <a:latin typeface="DM Sans" pitchFamily="2" charset="77"/>
                <a:ea typeface="Calibri" panose="020F0502020204030204" pitchFamily="34" charset="0"/>
                <a:cs typeface="Calibri" panose="020F0502020204030204" pitchFamily="34" charset="0"/>
              </a:rPr>
              <a:t> </a:t>
            </a:r>
            <a:r>
              <a:rPr lang="en-US" b="1" kern="1200" spc="-100" dirty="0">
                <a:solidFill>
                  <a:prstClr val="white"/>
                </a:solidFill>
                <a:latin typeface="DM Sans" pitchFamily="2" charset="77"/>
                <a:ea typeface="Calibri" panose="020F0502020204030204" pitchFamily="34" charset="0"/>
                <a:cs typeface="Calibri" panose="020F0502020204030204" pitchFamily="34" charset="0"/>
              </a:rPr>
              <a:t>adoption amongst users  (especially the seller doers)</a:t>
            </a:r>
            <a:endParaRPr kumimoji="0" lang="en-US" sz="1400" b="1" i="0" u="none" strike="noStrike" kern="1200" cap="none" spc="-100" normalizeH="0" baseline="0" noProof="0" dirty="0">
              <a:ln>
                <a:noFill/>
              </a:ln>
              <a:solidFill>
                <a:prstClr val="white"/>
              </a:solidFill>
              <a:effectLst/>
              <a:uLnTx/>
              <a:uFillTx/>
              <a:latin typeface="DM Sans" pitchFamily="2" charset="77"/>
              <a:ea typeface="Calibri" panose="020F0502020204030204" pitchFamily="34" charset="0"/>
              <a:cs typeface="Calibri" panose="020F0502020204030204" pitchFamily="34" charset="0"/>
            </a:endParaRPr>
          </a:p>
        </p:txBody>
      </p:sp>
      <p:sp>
        <p:nvSpPr>
          <p:cNvPr id="180" name="CaixaDeTexto 2">
            <a:extLst>
              <a:ext uri="{FF2B5EF4-FFF2-40B4-BE49-F238E27FC236}">
                <a16:creationId xmlns:a16="http://schemas.microsoft.com/office/drawing/2014/main" id="{E7711E0A-E8B9-BADE-CA94-95649F914FE3}"/>
              </a:ext>
            </a:extLst>
          </p:cNvPr>
          <p:cNvSpPr txBox="1"/>
          <p:nvPr/>
        </p:nvSpPr>
        <p:spPr>
          <a:xfrm>
            <a:off x="645699" y="5304623"/>
            <a:ext cx="1303971" cy="6726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500"/>
              </a:lnSpc>
              <a:spcBef>
                <a:spcPts val="0"/>
              </a:spcBef>
              <a:spcAft>
                <a:spcPts val="80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DM Sans" pitchFamily="2" charset="77"/>
                <a:ea typeface="Calibri" panose="020F0502020204030204" pitchFamily="34" charset="0"/>
                <a:cs typeface="Calibri" panose="020F0502020204030204" pitchFamily="34" charset="0"/>
              </a:rPr>
              <a:t>Inefficient </a:t>
            </a:r>
            <a:r>
              <a:rPr lang="en-US" sz="1400" b="1" kern="1200" spc="-100" dirty="0">
                <a:solidFill>
                  <a:prstClr val="white"/>
                </a:solidFill>
                <a:latin typeface="DM Sans" pitchFamily="2" charset="77"/>
                <a:ea typeface="Calibri" panose="020F0502020204030204" pitchFamily="34" charset="0"/>
                <a:cs typeface="Calibri" panose="020F0502020204030204" pitchFamily="34" charset="0"/>
              </a:rPr>
              <a:t>D</a:t>
            </a:r>
            <a:r>
              <a:rPr kumimoji="0" lang="en-US" b="1" i="0" u="none" strike="noStrike" kern="1200" cap="none" spc="-100" normalizeH="0" baseline="0" noProof="0" dirty="0" err="1">
                <a:ln>
                  <a:noFill/>
                </a:ln>
                <a:solidFill>
                  <a:prstClr val="white"/>
                </a:solidFill>
                <a:effectLst/>
                <a:uLnTx/>
                <a:uFillTx/>
                <a:latin typeface="DM Sans" pitchFamily="2" charset="77"/>
                <a:ea typeface="Calibri" panose="020F0502020204030204" pitchFamily="34" charset="0"/>
                <a:cs typeface="Calibri" panose="020F0502020204030204" pitchFamily="34" charset="0"/>
              </a:rPr>
              <a:t>ata</a:t>
            </a:r>
            <a:r>
              <a:rPr kumimoji="0" lang="en-US" b="1" i="0" u="none" strike="noStrike" kern="1200" cap="none" spc="-100" normalizeH="0" baseline="0" noProof="0" dirty="0">
                <a:ln>
                  <a:noFill/>
                </a:ln>
                <a:solidFill>
                  <a:prstClr val="white"/>
                </a:solidFill>
                <a:effectLst/>
                <a:uLnTx/>
                <a:uFillTx/>
                <a:latin typeface="DM Sans" pitchFamily="2" charset="77"/>
                <a:ea typeface="Calibri" panose="020F0502020204030204" pitchFamily="34" charset="0"/>
                <a:cs typeface="Calibri" panose="020F0502020204030204" pitchFamily="34" charset="0"/>
              </a:rPr>
              <a:t> MGMT</a:t>
            </a:r>
            <a:r>
              <a:rPr kumimoji="0" lang="en-US" sz="1400" b="1" i="0" u="none" strike="noStrike" kern="1200" cap="none" spc="-100" normalizeH="0" baseline="0" noProof="0" dirty="0">
                <a:ln>
                  <a:noFill/>
                </a:ln>
                <a:solidFill>
                  <a:prstClr val="white"/>
                </a:solidFill>
                <a:effectLst/>
                <a:uLnTx/>
                <a:uFillTx/>
                <a:latin typeface="DM Sans" pitchFamily="2" charset="77"/>
                <a:ea typeface="Calibri" panose="020F0502020204030204" pitchFamily="34" charset="0"/>
                <a:cs typeface="Calibri" panose="020F0502020204030204" pitchFamily="34" charset="0"/>
              </a:rPr>
              <a:t> Processes </a:t>
            </a:r>
          </a:p>
        </p:txBody>
      </p:sp>
      <p:sp>
        <p:nvSpPr>
          <p:cNvPr id="181" name="CaixaDeTexto 2">
            <a:extLst>
              <a:ext uri="{FF2B5EF4-FFF2-40B4-BE49-F238E27FC236}">
                <a16:creationId xmlns:a16="http://schemas.microsoft.com/office/drawing/2014/main" id="{20FFF11E-92B9-6DAD-531C-A215AC107AF9}"/>
              </a:ext>
            </a:extLst>
          </p:cNvPr>
          <p:cNvSpPr txBox="1"/>
          <p:nvPr/>
        </p:nvSpPr>
        <p:spPr>
          <a:xfrm>
            <a:off x="4185855" y="5315451"/>
            <a:ext cx="1320502" cy="672620"/>
          </a:xfrm>
          <a:prstGeom prst="rect">
            <a:avLst/>
          </a:prstGeom>
          <a:noFill/>
        </p:spPr>
        <p:txBody>
          <a:bodyPr wrap="square" lIns="91440" tIns="45720" rIns="91440" bIns="45720" rtlCol="0" anchor="t">
            <a:spAutoFit/>
          </a:bodyPr>
          <a:lstStyle>
            <a:defPPr>
              <a:defRPr lang="pt-BR"/>
            </a:defPPr>
            <a:lvl1pPr marR="0" lvl="0" indent="0" fontAlgn="auto">
              <a:lnSpc>
                <a:spcPct val="107000"/>
              </a:lnSpc>
              <a:spcBef>
                <a:spcPts val="0"/>
              </a:spcBef>
              <a:spcAft>
                <a:spcPts val="800"/>
              </a:spcAft>
              <a:buClrTx/>
              <a:buSzTx/>
              <a:buFontTx/>
              <a:buNone/>
              <a:tabLst/>
              <a:defRPr b="1">
                <a:solidFill>
                  <a:srgbClr val="4A5568"/>
                </a:solidFill>
                <a:latin typeface="Calibri" panose="020F0502020204030204"/>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ts val="1500"/>
              </a:lnSpc>
              <a:spcBef>
                <a:spcPts val="0"/>
              </a:spcBef>
              <a:spcAft>
                <a:spcPts val="800"/>
              </a:spcAft>
              <a:buClrTx/>
              <a:buSzTx/>
              <a:buFontTx/>
              <a:buNone/>
              <a:tabLst/>
              <a:defRPr/>
            </a:pPr>
            <a:r>
              <a:rPr kumimoji="0" lang="en-US" sz="1400" b="1" i="0" u="none" strike="noStrike" kern="1200" cap="none" spc="-100" normalizeH="0" baseline="0" noProof="0" dirty="0">
                <a:ln>
                  <a:noFill/>
                </a:ln>
                <a:solidFill>
                  <a:prstClr val="white"/>
                </a:solidFill>
                <a:effectLst/>
                <a:uLnTx/>
                <a:uFillTx/>
                <a:latin typeface="DM Sans" pitchFamily="2" charset="77"/>
                <a:cs typeface="Calibri" panose="020F0502020204030204" pitchFamily="34" charset="0"/>
              </a:rPr>
              <a:t>Everyone in their own data silos</a:t>
            </a:r>
          </a:p>
        </p:txBody>
      </p:sp>
      <p:sp>
        <p:nvSpPr>
          <p:cNvPr id="8" name="TextBox 7">
            <a:extLst>
              <a:ext uri="{FF2B5EF4-FFF2-40B4-BE49-F238E27FC236}">
                <a16:creationId xmlns:a16="http://schemas.microsoft.com/office/drawing/2014/main" id="{8B9CF019-AB03-5BC6-6A16-EC6D3F70F088}"/>
              </a:ext>
            </a:extLst>
          </p:cNvPr>
          <p:cNvSpPr txBox="1"/>
          <p:nvPr/>
        </p:nvSpPr>
        <p:spPr>
          <a:xfrm>
            <a:off x="702990" y="1539497"/>
            <a:ext cx="4507381" cy="630942"/>
          </a:xfrm>
          <a:prstGeom prst="rect">
            <a:avLst/>
          </a:prstGeom>
          <a:noFill/>
        </p:spPr>
        <p:txBody>
          <a:bodyPr wrap="square">
            <a:spAutoFit/>
          </a:bodyPr>
          <a:lstStyle/>
          <a:p>
            <a:pPr marL="0" marR="0" lvl="0" indent="0" algn="l" defTabSz="914400" rtl="0" eaLnBrk="1" fontAlgn="auto" latinLnBrk="0" hangingPunct="1">
              <a:lnSpc>
                <a:spcPts val="4200"/>
              </a:lnSpc>
              <a:spcBef>
                <a:spcPts val="0"/>
              </a:spcBef>
              <a:spcAft>
                <a:spcPts val="800"/>
              </a:spcAft>
              <a:buClrTx/>
              <a:buSzTx/>
              <a:buFontTx/>
              <a:buNone/>
              <a:tabLst/>
              <a:defRPr/>
            </a:pPr>
            <a:endParaRPr kumimoji="0" lang="en-US" sz="3800" b="1" i="0" u="none" strike="noStrike" kern="1200" cap="none" spc="-9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9" name="Graphic 288">
            <a:extLst>
              <a:ext uri="{FF2B5EF4-FFF2-40B4-BE49-F238E27FC236}">
                <a16:creationId xmlns:a16="http://schemas.microsoft.com/office/drawing/2014/main" id="{C242F6F9-0703-E3FD-9902-D74F90040C8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6403" y="4812344"/>
            <a:ext cx="440826" cy="419835"/>
          </a:xfrm>
          <a:prstGeom prst="rect">
            <a:avLst/>
          </a:prstGeom>
        </p:spPr>
      </p:pic>
      <p:pic>
        <p:nvPicPr>
          <p:cNvPr id="290" name="Graphic 289">
            <a:extLst>
              <a:ext uri="{FF2B5EF4-FFF2-40B4-BE49-F238E27FC236}">
                <a16:creationId xmlns:a16="http://schemas.microsoft.com/office/drawing/2014/main" id="{99F89914-6AAC-0734-3DD2-557D75C9F62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78338" y="4855685"/>
            <a:ext cx="577273" cy="381000"/>
          </a:xfrm>
          <a:prstGeom prst="rect">
            <a:avLst/>
          </a:prstGeom>
        </p:spPr>
      </p:pic>
      <p:pic>
        <p:nvPicPr>
          <p:cNvPr id="291" name="Graphic 290">
            <a:extLst>
              <a:ext uri="{FF2B5EF4-FFF2-40B4-BE49-F238E27FC236}">
                <a16:creationId xmlns:a16="http://schemas.microsoft.com/office/drawing/2014/main" id="{FD02E916-B5D1-91CC-A547-84061183BD5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476534" y="4800405"/>
            <a:ext cx="427182" cy="461818"/>
          </a:xfrm>
          <a:prstGeom prst="rect">
            <a:avLst/>
          </a:prstGeom>
        </p:spPr>
      </p:pic>
      <p:sp>
        <p:nvSpPr>
          <p:cNvPr id="2" name="TextBox 1">
            <a:extLst>
              <a:ext uri="{FF2B5EF4-FFF2-40B4-BE49-F238E27FC236}">
                <a16:creationId xmlns:a16="http://schemas.microsoft.com/office/drawing/2014/main" id="{5C3045DE-2405-7626-17C0-811DDC160CCD}"/>
              </a:ext>
            </a:extLst>
          </p:cNvPr>
          <p:cNvSpPr txBox="1"/>
          <p:nvPr/>
        </p:nvSpPr>
        <p:spPr>
          <a:xfrm>
            <a:off x="520937" y="1771040"/>
            <a:ext cx="5214434" cy="2431435"/>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lang="en-US" sz="3800" b="1" kern="1200" spc="-90" dirty="0">
                <a:solidFill>
                  <a:prstClr val="white"/>
                </a:solidFill>
                <a:latin typeface="DM Sans" pitchFamily="2" charset="77"/>
                <a:cs typeface="Calibri" panose="020F0502020204030204" pitchFamily="34" charset="0"/>
              </a:rPr>
              <a:t>Construction Companies continue to struggle with CRM software</a:t>
            </a:r>
            <a:endParaRPr kumimoji="0" lang="en-US" sz="3800" b="1" i="0" u="none" strike="noStrike" kern="1200" cap="none" spc="-90" normalizeH="0" baseline="0" noProof="0" dirty="0">
              <a:ln>
                <a:noFill/>
              </a:ln>
              <a:solidFill>
                <a:prstClr val="white"/>
              </a:solidFill>
              <a:effectLst/>
              <a:uLnTx/>
              <a:uFillTx/>
              <a:latin typeface="DM Sans" pitchFamily="2" charset="77"/>
              <a:cs typeface="Calibri" panose="020F0502020204030204" pitchFamily="34" charset="0"/>
            </a:endParaRPr>
          </a:p>
        </p:txBody>
      </p:sp>
      <p:grpSp>
        <p:nvGrpSpPr>
          <p:cNvPr id="3" name="Group 2">
            <a:extLst>
              <a:ext uri="{FF2B5EF4-FFF2-40B4-BE49-F238E27FC236}">
                <a16:creationId xmlns:a16="http://schemas.microsoft.com/office/drawing/2014/main" id="{71CB0FB6-EF3F-6EC2-5A8E-1183AD8ACDDB}"/>
              </a:ext>
            </a:extLst>
          </p:cNvPr>
          <p:cNvGrpSpPr/>
          <p:nvPr/>
        </p:nvGrpSpPr>
        <p:grpSpPr>
          <a:xfrm>
            <a:off x="3531478" y="1247606"/>
            <a:ext cx="9165129" cy="5760291"/>
            <a:chOff x="3531478" y="1247606"/>
            <a:chExt cx="9165129" cy="5760291"/>
          </a:xfrm>
        </p:grpSpPr>
        <p:sp>
          <p:nvSpPr>
            <p:cNvPr id="9" name="Arc 8">
              <a:extLst>
                <a:ext uri="{FF2B5EF4-FFF2-40B4-BE49-F238E27FC236}">
                  <a16:creationId xmlns:a16="http://schemas.microsoft.com/office/drawing/2014/main" id="{7F04E561-9FA5-14DD-4551-2842BFDC2A97}"/>
                </a:ext>
              </a:extLst>
            </p:cNvPr>
            <p:cNvSpPr/>
            <p:nvPr/>
          </p:nvSpPr>
          <p:spPr>
            <a:xfrm>
              <a:off x="3531478" y="2280405"/>
              <a:ext cx="4720306" cy="3351937"/>
            </a:xfrm>
            <a:prstGeom prst="arc">
              <a:avLst>
                <a:gd name="adj1" fmla="val 208999"/>
                <a:gd name="adj2" fmla="val 2445856"/>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Arc 9">
              <a:extLst>
                <a:ext uri="{FF2B5EF4-FFF2-40B4-BE49-F238E27FC236}">
                  <a16:creationId xmlns:a16="http://schemas.microsoft.com/office/drawing/2014/main" id="{24442E20-0E8B-50B1-277B-73AF1B42F858}"/>
                </a:ext>
              </a:extLst>
            </p:cNvPr>
            <p:cNvSpPr/>
            <p:nvPr/>
          </p:nvSpPr>
          <p:spPr>
            <a:xfrm>
              <a:off x="9126617" y="3775099"/>
              <a:ext cx="2861683" cy="3232798"/>
            </a:xfrm>
            <a:prstGeom prst="arc">
              <a:avLst>
                <a:gd name="adj1" fmla="val 11286617"/>
                <a:gd name="adj2" fmla="val 14213836"/>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Arc 10">
              <a:extLst>
                <a:ext uri="{FF2B5EF4-FFF2-40B4-BE49-F238E27FC236}">
                  <a16:creationId xmlns:a16="http://schemas.microsoft.com/office/drawing/2014/main" id="{D81C2F7B-D1C5-14E5-604A-8FAE58D07879}"/>
                </a:ext>
              </a:extLst>
            </p:cNvPr>
            <p:cNvSpPr/>
            <p:nvPr/>
          </p:nvSpPr>
          <p:spPr>
            <a:xfrm>
              <a:off x="7029653" y="3278396"/>
              <a:ext cx="3488081" cy="3351937"/>
            </a:xfrm>
            <a:prstGeom prst="arc">
              <a:avLst>
                <a:gd name="adj1" fmla="val 19754820"/>
                <a:gd name="adj2" fmla="val 474298"/>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Arc 11">
              <a:extLst>
                <a:ext uri="{FF2B5EF4-FFF2-40B4-BE49-F238E27FC236}">
                  <a16:creationId xmlns:a16="http://schemas.microsoft.com/office/drawing/2014/main" id="{0281336A-F29C-E450-47B6-41AF68BFEF4A}"/>
                </a:ext>
              </a:extLst>
            </p:cNvPr>
            <p:cNvSpPr/>
            <p:nvPr/>
          </p:nvSpPr>
          <p:spPr>
            <a:xfrm>
              <a:off x="9872272" y="3286070"/>
              <a:ext cx="2357676" cy="3232798"/>
            </a:xfrm>
            <a:prstGeom prst="arc">
              <a:avLst>
                <a:gd name="adj1" fmla="val 9910617"/>
                <a:gd name="adj2" fmla="val 13098996"/>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E63D7C86-AF27-C9BC-A423-3A3268DF6820}"/>
                </a:ext>
              </a:extLst>
            </p:cNvPr>
            <p:cNvSpPr/>
            <p:nvPr/>
          </p:nvSpPr>
          <p:spPr>
            <a:xfrm>
              <a:off x="10338931" y="3279764"/>
              <a:ext cx="2357676" cy="3232798"/>
            </a:xfrm>
            <a:prstGeom prst="arc">
              <a:avLst>
                <a:gd name="adj1" fmla="val 9910617"/>
                <a:gd name="adj2" fmla="val 13098996"/>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Arc 13">
              <a:extLst>
                <a:ext uri="{FF2B5EF4-FFF2-40B4-BE49-F238E27FC236}">
                  <a16:creationId xmlns:a16="http://schemas.microsoft.com/office/drawing/2014/main" id="{717DF2C7-5509-E4E9-766B-65601EFDEC8E}"/>
                </a:ext>
              </a:extLst>
            </p:cNvPr>
            <p:cNvSpPr/>
            <p:nvPr/>
          </p:nvSpPr>
          <p:spPr>
            <a:xfrm>
              <a:off x="7704417" y="3303621"/>
              <a:ext cx="3488081" cy="3351937"/>
            </a:xfrm>
            <a:prstGeom prst="arc">
              <a:avLst>
                <a:gd name="adj1" fmla="val 19754820"/>
                <a:gd name="adj2" fmla="val 474298"/>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Rounded Rectangle 14">
              <a:extLst>
                <a:ext uri="{FF2B5EF4-FFF2-40B4-BE49-F238E27FC236}">
                  <a16:creationId xmlns:a16="http://schemas.microsoft.com/office/drawing/2014/main" id="{BC644C45-0448-E262-2055-59253F3DBE2F}"/>
                </a:ext>
              </a:extLst>
            </p:cNvPr>
            <p:cNvSpPr/>
            <p:nvPr/>
          </p:nvSpPr>
          <p:spPr>
            <a:xfrm>
              <a:off x="8453316" y="1247606"/>
              <a:ext cx="1419488" cy="667959"/>
            </a:xfrm>
            <a:prstGeom prst="roundRect">
              <a:avLst>
                <a:gd name="adj" fmla="val 50000"/>
              </a:avLst>
            </a:prstGeom>
            <a:solidFill>
              <a:schemeClr val="bg1"/>
            </a:solidFill>
            <a:ln>
              <a:solidFill>
                <a:srgbClr val="FD4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F5FCACA-52F0-D21E-4137-778B5CA8988A}"/>
                </a:ext>
              </a:extLst>
            </p:cNvPr>
            <p:cNvSpPr txBox="1"/>
            <p:nvPr/>
          </p:nvSpPr>
          <p:spPr>
            <a:xfrm>
              <a:off x="8453316" y="1355125"/>
              <a:ext cx="1419488" cy="502702"/>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800"/>
                </a:spcAft>
                <a:buClrTx/>
                <a:buSzTx/>
                <a:buFontTx/>
                <a:buNone/>
                <a:tabLst/>
                <a:defRPr/>
              </a:pPr>
              <a: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Revenue</a:t>
              </a:r>
              <a:b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br>
              <a: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Growth</a:t>
              </a:r>
            </a:p>
          </p:txBody>
        </p:sp>
        <p:sp>
          <p:nvSpPr>
            <p:cNvPr id="17" name="Arc 16">
              <a:extLst>
                <a:ext uri="{FF2B5EF4-FFF2-40B4-BE49-F238E27FC236}">
                  <a16:creationId xmlns:a16="http://schemas.microsoft.com/office/drawing/2014/main" id="{0C7E882F-600D-BB00-3187-05540B6637C2}"/>
                </a:ext>
              </a:extLst>
            </p:cNvPr>
            <p:cNvSpPr/>
            <p:nvPr/>
          </p:nvSpPr>
          <p:spPr>
            <a:xfrm>
              <a:off x="7560695" y="1720484"/>
              <a:ext cx="1990490" cy="1990490"/>
            </a:xfrm>
            <a:prstGeom prst="arc">
              <a:avLst>
                <a:gd name="adj1" fmla="val 11646216"/>
                <a:gd name="adj2" fmla="val 1596858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Arc 17">
              <a:extLst>
                <a:ext uri="{FF2B5EF4-FFF2-40B4-BE49-F238E27FC236}">
                  <a16:creationId xmlns:a16="http://schemas.microsoft.com/office/drawing/2014/main" id="{603ECFEB-0704-C977-55CD-72067B5BEB45}"/>
                </a:ext>
              </a:extLst>
            </p:cNvPr>
            <p:cNvSpPr/>
            <p:nvPr/>
          </p:nvSpPr>
          <p:spPr>
            <a:xfrm>
              <a:off x="8767021" y="1720484"/>
              <a:ext cx="1990490" cy="1990490"/>
            </a:xfrm>
            <a:prstGeom prst="arc">
              <a:avLst>
                <a:gd name="adj1" fmla="val 16468808"/>
                <a:gd name="adj2" fmla="val 2077688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81E18760-0188-821C-7F4F-EB3AA11D5DD9}"/>
                </a:ext>
              </a:extLst>
            </p:cNvPr>
            <p:cNvCxnSpPr>
              <a:cxnSpLocks/>
              <a:endCxn id="15" idx="2"/>
            </p:cNvCxnSpPr>
            <p:nvPr/>
          </p:nvCxnSpPr>
          <p:spPr>
            <a:xfrm flipV="1">
              <a:off x="9163060" y="1915565"/>
              <a:ext cx="0" cy="570781"/>
            </a:xfrm>
            <a:prstGeom prst="line">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53F99B07-4217-6402-2D51-87DE26ADE563}"/>
                </a:ext>
              </a:extLst>
            </p:cNvPr>
            <p:cNvSpPr/>
            <p:nvPr/>
          </p:nvSpPr>
          <p:spPr>
            <a:xfrm>
              <a:off x="7615196" y="2204860"/>
              <a:ext cx="1529316" cy="972584"/>
            </a:xfrm>
            <a:prstGeom prst="arc">
              <a:avLst>
                <a:gd name="adj1" fmla="val 11831129"/>
                <a:gd name="adj2" fmla="val 2058608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Arc 20">
              <a:extLst>
                <a:ext uri="{FF2B5EF4-FFF2-40B4-BE49-F238E27FC236}">
                  <a16:creationId xmlns:a16="http://schemas.microsoft.com/office/drawing/2014/main" id="{01ACA1CB-FD8D-2067-B350-74C555252F35}"/>
                </a:ext>
              </a:extLst>
            </p:cNvPr>
            <p:cNvSpPr/>
            <p:nvPr/>
          </p:nvSpPr>
          <p:spPr>
            <a:xfrm>
              <a:off x="9185441" y="2204860"/>
              <a:ext cx="1529316" cy="972584"/>
            </a:xfrm>
            <a:prstGeom prst="arc">
              <a:avLst>
                <a:gd name="adj1" fmla="val 11831129"/>
                <a:gd name="adj2" fmla="val 2058608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Arc 21">
              <a:extLst>
                <a:ext uri="{FF2B5EF4-FFF2-40B4-BE49-F238E27FC236}">
                  <a16:creationId xmlns:a16="http://schemas.microsoft.com/office/drawing/2014/main" id="{FB0F55B5-E0C7-452B-4906-7256F1304E44}"/>
                </a:ext>
              </a:extLst>
            </p:cNvPr>
            <p:cNvSpPr/>
            <p:nvPr/>
          </p:nvSpPr>
          <p:spPr>
            <a:xfrm>
              <a:off x="7810687" y="2020952"/>
              <a:ext cx="2720841" cy="1675778"/>
            </a:xfrm>
            <a:prstGeom prst="arc">
              <a:avLst>
                <a:gd name="adj1" fmla="val 11831129"/>
                <a:gd name="adj2" fmla="val 2058608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4E505A0A-2175-0877-17B7-0ECC6FFF6381}"/>
                </a:ext>
              </a:extLst>
            </p:cNvPr>
            <p:cNvCxnSpPr>
              <a:cxnSpLocks/>
              <a:endCxn id="138" idx="2"/>
            </p:cNvCxnSpPr>
            <p:nvPr/>
          </p:nvCxnSpPr>
          <p:spPr>
            <a:xfrm flipV="1">
              <a:off x="9163060" y="3001888"/>
              <a:ext cx="1574" cy="777528"/>
            </a:xfrm>
            <a:prstGeom prst="line">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3E277E5B-316F-AB8E-108E-D730F93C5387}"/>
                </a:ext>
              </a:extLst>
            </p:cNvPr>
            <p:cNvSpPr/>
            <p:nvPr/>
          </p:nvSpPr>
          <p:spPr>
            <a:xfrm>
              <a:off x="6729975" y="2970723"/>
              <a:ext cx="4188137" cy="2459904"/>
            </a:xfrm>
            <a:prstGeom prst="arc">
              <a:avLst>
                <a:gd name="adj1" fmla="val 11537332"/>
                <a:gd name="adj2" fmla="val 15646407"/>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5" name="Arc 24">
              <a:extLst>
                <a:ext uri="{FF2B5EF4-FFF2-40B4-BE49-F238E27FC236}">
                  <a16:creationId xmlns:a16="http://schemas.microsoft.com/office/drawing/2014/main" id="{1192FE23-49BF-FF62-B3EC-A115459D0510}"/>
                </a:ext>
              </a:extLst>
            </p:cNvPr>
            <p:cNvSpPr/>
            <p:nvPr/>
          </p:nvSpPr>
          <p:spPr>
            <a:xfrm>
              <a:off x="7493027" y="2970723"/>
              <a:ext cx="3301884" cy="2459904"/>
            </a:xfrm>
            <a:prstGeom prst="arc">
              <a:avLst>
                <a:gd name="adj1" fmla="val 11725399"/>
                <a:gd name="adj2" fmla="val 15258221"/>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Arc 25">
              <a:extLst>
                <a:ext uri="{FF2B5EF4-FFF2-40B4-BE49-F238E27FC236}">
                  <a16:creationId xmlns:a16="http://schemas.microsoft.com/office/drawing/2014/main" id="{8DCA9AEA-FDBA-BC38-6AEF-630216016543}"/>
                </a:ext>
              </a:extLst>
            </p:cNvPr>
            <p:cNvSpPr/>
            <p:nvPr/>
          </p:nvSpPr>
          <p:spPr>
            <a:xfrm>
              <a:off x="8347005" y="2933399"/>
              <a:ext cx="2025448" cy="2497228"/>
            </a:xfrm>
            <a:prstGeom prst="arc">
              <a:avLst>
                <a:gd name="adj1" fmla="val 12177825"/>
                <a:gd name="adj2" fmla="val 15299995"/>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Arc 26">
              <a:extLst>
                <a:ext uri="{FF2B5EF4-FFF2-40B4-BE49-F238E27FC236}">
                  <a16:creationId xmlns:a16="http://schemas.microsoft.com/office/drawing/2014/main" id="{95B7B7E8-8232-677B-4CF3-3110AB41D184}"/>
                </a:ext>
              </a:extLst>
            </p:cNvPr>
            <p:cNvSpPr/>
            <p:nvPr/>
          </p:nvSpPr>
          <p:spPr>
            <a:xfrm>
              <a:off x="7457116" y="2970723"/>
              <a:ext cx="4188137" cy="2459904"/>
            </a:xfrm>
            <a:prstGeom prst="arc">
              <a:avLst>
                <a:gd name="adj1" fmla="val 16619970"/>
                <a:gd name="adj2" fmla="val 20876201"/>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4D490958-E388-4869-330B-33AA9002A63E}"/>
                </a:ext>
              </a:extLst>
            </p:cNvPr>
            <p:cNvSpPr/>
            <p:nvPr/>
          </p:nvSpPr>
          <p:spPr>
            <a:xfrm>
              <a:off x="7530383" y="2970723"/>
              <a:ext cx="3301884" cy="2459904"/>
            </a:xfrm>
            <a:prstGeom prst="arc">
              <a:avLst>
                <a:gd name="adj1" fmla="val 17199349"/>
                <a:gd name="adj2" fmla="val 20686345"/>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Arc 28">
              <a:extLst>
                <a:ext uri="{FF2B5EF4-FFF2-40B4-BE49-F238E27FC236}">
                  <a16:creationId xmlns:a16="http://schemas.microsoft.com/office/drawing/2014/main" id="{3B4A11AB-7DAC-919E-D396-E23DA7D494C5}"/>
                </a:ext>
              </a:extLst>
            </p:cNvPr>
            <p:cNvSpPr/>
            <p:nvPr/>
          </p:nvSpPr>
          <p:spPr>
            <a:xfrm>
              <a:off x="7967592" y="2933399"/>
              <a:ext cx="2025448" cy="2497228"/>
            </a:xfrm>
            <a:prstGeom prst="arc">
              <a:avLst>
                <a:gd name="adj1" fmla="val 17088495"/>
                <a:gd name="adj2" fmla="val 20250248"/>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Arc 29">
              <a:extLst>
                <a:ext uri="{FF2B5EF4-FFF2-40B4-BE49-F238E27FC236}">
                  <a16:creationId xmlns:a16="http://schemas.microsoft.com/office/drawing/2014/main" id="{37749A9E-E60B-8819-9865-6EC88A76265D}"/>
                </a:ext>
              </a:extLst>
            </p:cNvPr>
            <p:cNvSpPr/>
            <p:nvPr/>
          </p:nvSpPr>
          <p:spPr>
            <a:xfrm>
              <a:off x="6725851" y="2519381"/>
              <a:ext cx="3488081" cy="3351937"/>
            </a:xfrm>
            <a:prstGeom prst="arc">
              <a:avLst>
                <a:gd name="adj1" fmla="val 11632375"/>
                <a:gd name="adj2" fmla="val 13485181"/>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Arc 30">
              <a:extLst>
                <a:ext uri="{FF2B5EF4-FFF2-40B4-BE49-F238E27FC236}">
                  <a16:creationId xmlns:a16="http://schemas.microsoft.com/office/drawing/2014/main" id="{82E0D64A-DC97-0D0C-1B28-5CF5EEF7421B}"/>
                </a:ext>
              </a:extLst>
            </p:cNvPr>
            <p:cNvSpPr/>
            <p:nvPr/>
          </p:nvSpPr>
          <p:spPr>
            <a:xfrm>
              <a:off x="7381535" y="2323025"/>
              <a:ext cx="1041814" cy="1752235"/>
            </a:xfrm>
            <a:prstGeom prst="arc">
              <a:avLst>
                <a:gd name="adj1" fmla="val 7461616"/>
                <a:gd name="adj2" fmla="val 1218239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Arc 31">
              <a:extLst>
                <a:ext uri="{FF2B5EF4-FFF2-40B4-BE49-F238E27FC236}">
                  <a16:creationId xmlns:a16="http://schemas.microsoft.com/office/drawing/2014/main" id="{1CB3FE09-0A1E-BC04-7C6B-A26CAA9E3E3D}"/>
                </a:ext>
              </a:extLst>
            </p:cNvPr>
            <p:cNvSpPr/>
            <p:nvPr/>
          </p:nvSpPr>
          <p:spPr>
            <a:xfrm>
              <a:off x="6353652" y="2946011"/>
              <a:ext cx="2025448" cy="2497228"/>
            </a:xfrm>
            <a:prstGeom prst="arc">
              <a:avLst>
                <a:gd name="adj1" fmla="val 16984062"/>
                <a:gd name="adj2" fmla="val 2019152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Arc 32">
              <a:extLst>
                <a:ext uri="{FF2B5EF4-FFF2-40B4-BE49-F238E27FC236}">
                  <a16:creationId xmlns:a16="http://schemas.microsoft.com/office/drawing/2014/main" id="{09A95D99-7258-36AD-886F-A5D54BD78A37}"/>
                </a:ext>
              </a:extLst>
            </p:cNvPr>
            <p:cNvSpPr/>
            <p:nvPr/>
          </p:nvSpPr>
          <p:spPr>
            <a:xfrm>
              <a:off x="7116703" y="2946011"/>
              <a:ext cx="2025448" cy="2497228"/>
            </a:xfrm>
            <a:prstGeom prst="arc">
              <a:avLst>
                <a:gd name="adj1" fmla="val 16350878"/>
                <a:gd name="adj2" fmla="val 2019152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34" name="Curved Connector 33">
              <a:extLst>
                <a:ext uri="{FF2B5EF4-FFF2-40B4-BE49-F238E27FC236}">
                  <a16:creationId xmlns:a16="http://schemas.microsoft.com/office/drawing/2014/main" id="{51A47110-3303-72A9-73F3-24E82F0D4833}"/>
                </a:ext>
              </a:extLst>
            </p:cNvPr>
            <p:cNvCxnSpPr>
              <a:cxnSpLocks/>
            </p:cNvCxnSpPr>
            <p:nvPr/>
          </p:nvCxnSpPr>
          <p:spPr>
            <a:xfrm rot="16200000" flipH="1">
              <a:off x="8279517" y="2199248"/>
              <a:ext cx="786351" cy="2373984"/>
            </a:xfrm>
            <a:prstGeom prst="curvedConnector3">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99728402-D919-C6A6-9C56-8C027B675FB5}"/>
                </a:ext>
              </a:extLst>
            </p:cNvPr>
            <p:cNvCxnSpPr>
              <a:cxnSpLocks/>
              <a:stCxn id="154" idx="4"/>
              <a:endCxn id="155" idx="0"/>
            </p:cNvCxnSpPr>
            <p:nvPr/>
          </p:nvCxnSpPr>
          <p:spPr>
            <a:xfrm rot="16200000" flipH="1">
              <a:off x="8886752" y="2050932"/>
              <a:ext cx="796012" cy="2673832"/>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2F02DCA3-CEE3-2D27-27B0-51F45746CCCE}"/>
                </a:ext>
              </a:extLst>
            </p:cNvPr>
            <p:cNvSpPr/>
            <p:nvPr/>
          </p:nvSpPr>
          <p:spPr>
            <a:xfrm>
              <a:off x="8163407" y="2519381"/>
              <a:ext cx="3488081" cy="3351937"/>
            </a:xfrm>
            <a:prstGeom prst="arc">
              <a:avLst>
                <a:gd name="adj1" fmla="val 18920125"/>
                <a:gd name="adj2" fmla="val 20747113"/>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Arc 36">
              <a:extLst>
                <a:ext uri="{FF2B5EF4-FFF2-40B4-BE49-F238E27FC236}">
                  <a16:creationId xmlns:a16="http://schemas.microsoft.com/office/drawing/2014/main" id="{E4E1A381-BB21-F267-B1F6-07401FAF9EDC}"/>
                </a:ext>
              </a:extLst>
            </p:cNvPr>
            <p:cNvSpPr/>
            <p:nvPr/>
          </p:nvSpPr>
          <p:spPr>
            <a:xfrm>
              <a:off x="9890896" y="2323025"/>
              <a:ext cx="1041814" cy="1752235"/>
            </a:xfrm>
            <a:prstGeom prst="arc">
              <a:avLst>
                <a:gd name="adj1" fmla="val 20304723"/>
                <a:gd name="adj2" fmla="val 3347103"/>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8" name="Arc 37">
              <a:extLst>
                <a:ext uri="{FF2B5EF4-FFF2-40B4-BE49-F238E27FC236}">
                  <a16:creationId xmlns:a16="http://schemas.microsoft.com/office/drawing/2014/main" id="{C432EFB3-E5E7-E95D-2B5A-9B8B24807A53}"/>
                </a:ext>
              </a:extLst>
            </p:cNvPr>
            <p:cNvSpPr/>
            <p:nvPr/>
          </p:nvSpPr>
          <p:spPr>
            <a:xfrm>
              <a:off x="9959820" y="2946011"/>
              <a:ext cx="2025448" cy="2497228"/>
            </a:xfrm>
            <a:prstGeom prst="arc">
              <a:avLst>
                <a:gd name="adj1" fmla="val 12235223"/>
                <a:gd name="adj2" fmla="val 15414572"/>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Arc 38">
              <a:extLst>
                <a:ext uri="{FF2B5EF4-FFF2-40B4-BE49-F238E27FC236}">
                  <a16:creationId xmlns:a16="http://schemas.microsoft.com/office/drawing/2014/main" id="{50A1295C-DED0-3AB8-BDE9-A4E03A5D241F}"/>
                </a:ext>
              </a:extLst>
            </p:cNvPr>
            <p:cNvSpPr/>
            <p:nvPr/>
          </p:nvSpPr>
          <p:spPr>
            <a:xfrm>
              <a:off x="9191681" y="2946011"/>
              <a:ext cx="2025448" cy="2497228"/>
            </a:xfrm>
            <a:prstGeom prst="arc">
              <a:avLst>
                <a:gd name="adj1" fmla="val 12215037"/>
                <a:gd name="adj2" fmla="val 1604295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40" name="Curved Connector 39">
              <a:extLst>
                <a:ext uri="{FF2B5EF4-FFF2-40B4-BE49-F238E27FC236}">
                  <a16:creationId xmlns:a16="http://schemas.microsoft.com/office/drawing/2014/main" id="{BB292488-B295-1D56-BED2-4E7160DA14F8}"/>
                </a:ext>
              </a:extLst>
            </p:cNvPr>
            <p:cNvCxnSpPr>
              <a:cxnSpLocks/>
            </p:cNvCxnSpPr>
            <p:nvPr/>
          </p:nvCxnSpPr>
          <p:spPr>
            <a:xfrm rot="5400000">
              <a:off x="9244085" y="2216339"/>
              <a:ext cx="800693" cy="2341532"/>
            </a:xfrm>
            <a:prstGeom prst="curvedConnector3">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2CA5F38F-2448-FB1E-503F-2EAEC2A03DEB}"/>
                </a:ext>
              </a:extLst>
            </p:cNvPr>
            <p:cNvCxnSpPr>
              <a:cxnSpLocks/>
              <a:stCxn id="156" idx="4"/>
              <a:endCxn id="157" idx="0"/>
            </p:cNvCxnSpPr>
            <p:nvPr/>
          </p:nvCxnSpPr>
          <p:spPr>
            <a:xfrm rot="5400000">
              <a:off x="8652631" y="2032625"/>
              <a:ext cx="796012" cy="2710446"/>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8FCC5770-6141-7264-B5F5-B7618988A981}"/>
                </a:ext>
              </a:extLst>
            </p:cNvPr>
            <p:cNvCxnSpPr>
              <a:cxnSpLocks/>
              <a:stCxn id="158" idx="4"/>
              <a:endCxn id="159" idx="0"/>
            </p:cNvCxnSpPr>
            <p:nvPr/>
          </p:nvCxnSpPr>
          <p:spPr>
            <a:xfrm rot="5400000">
              <a:off x="8238989" y="1746129"/>
              <a:ext cx="796012" cy="3283438"/>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C7B71F87-258B-F8AF-F1AE-808016052FBD}"/>
                </a:ext>
              </a:extLst>
            </p:cNvPr>
            <p:cNvSpPr/>
            <p:nvPr/>
          </p:nvSpPr>
          <p:spPr>
            <a:xfrm>
              <a:off x="6692903" y="2562612"/>
              <a:ext cx="3529275" cy="3351937"/>
            </a:xfrm>
            <a:prstGeom prst="arc">
              <a:avLst>
                <a:gd name="adj1" fmla="val 8630420"/>
                <a:gd name="adj2" fmla="val 11076631"/>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4" name="Arc 43">
              <a:extLst>
                <a:ext uri="{FF2B5EF4-FFF2-40B4-BE49-F238E27FC236}">
                  <a16:creationId xmlns:a16="http://schemas.microsoft.com/office/drawing/2014/main" id="{093DDE1E-F483-51CC-767D-591884ADC3E7}"/>
                </a:ext>
              </a:extLst>
            </p:cNvPr>
            <p:cNvSpPr/>
            <p:nvPr/>
          </p:nvSpPr>
          <p:spPr>
            <a:xfrm>
              <a:off x="6989295" y="2562613"/>
              <a:ext cx="3529275" cy="3084690"/>
            </a:xfrm>
            <a:prstGeom prst="arc">
              <a:avLst>
                <a:gd name="adj1" fmla="val 7906267"/>
                <a:gd name="adj2" fmla="val 1081977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45" name="Curved Connector 44">
              <a:extLst>
                <a:ext uri="{FF2B5EF4-FFF2-40B4-BE49-F238E27FC236}">
                  <a16:creationId xmlns:a16="http://schemas.microsoft.com/office/drawing/2014/main" id="{DEEE9709-A0E5-9CCB-C19A-C7811FF999AA}"/>
                </a:ext>
              </a:extLst>
            </p:cNvPr>
            <p:cNvCxnSpPr>
              <a:cxnSpLocks/>
              <a:stCxn id="160" idx="4"/>
              <a:endCxn id="166" idx="0"/>
            </p:cNvCxnSpPr>
            <p:nvPr/>
          </p:nvCxnSpPr>
          <p:spPr>
            <a:xfrm rot="16200000" flipH="1">
              <a:off x="8315501" y="2657491"/>
              <a:ext cx="1172350" cy="4045352"/>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46" name="Arc 45">
              <a:extLst>
                <a:ext uri="{FF2B5EF4-FFF2-40B4-BE49-F238E27FC236}">
                  <a16:creationId xmlns:a16="http://schemas.microsoft.com/office/drawing/2014/main" id="{3B640AD8-BF3A-F8A5-D469-27C8355406A7}"/>
                </a:ext>
              </a:extLst>
            </p:cNvPr>
            <p:cNvSpPr/>
            <p:nvPr/>
          </p:nvSpPr>
          <p:spPr>
            <a:xfrm>
              <a:off x="7429120" y="2858841"/>
              <a:ext cx="3529275" cy="3084690"/>
            </a:xfrm>
            <a:prstGeom prst="arc">
              <a:avLst>
                <a:gd name="adj1" fmla="val 9014317"/>
                <a:gd name="adj2" fmla="val 11395545"/>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Arc 46">
              <a:extLst>
                <a:ext uri="{FF2B5EF4-FFF2-40B4-BE49-F238E27FC236}">
                  <a16:creationId xmlns:a16="http://schemas.microsoft.com/office/drawing/2014/main" id="{94C3B8F5-F25A-D6E6-4062-B17398EAA12A}"/>
                </a:ext>
              </a:extLst>
            </p:cNvPr>
            <p:cNvSpPr/>
            <p:nvPr/>
          </p:nvSpPr>
          <p:spPr>
            <a:xfrm>
              <a:off x="7529198" y="2562613"/>
              <a:ext cx="3613688" cy="2976702"/>
            </a:xfrm>
            <a:prstGeom prst="arc">
              <a:avLst>
                <a:gd name="adj1" fmla="val 7778522"/>
                <a:gd name="adj2" fmla="val 10713882"/>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48" name="Curved Connector 47">
              <a:extLst>
                <a:ext uri="{FF2B5EF4-FFF2-40B4-BE49-F238E27FC236}">
                  <a16:creationId xmlns:a16="http://schemas.microsoft.com/office/drawing/2014/main" id="{70C37A43-6E07-E773-B5B7-415ED0CD75A0}"/>
                </a:ext>
              </a:extLst>
            </p:cNvPr>
            <p:cNvCxnSpPr>
              <a:cxnSpLocks/>
              <a:stCxn id="161" idx="4"/>
              <a:endCxn id="167" idx="0"/>
            </p:cNvCxnSpPr>
            <p:nvPr/>
          </p:nvCxnSpPr>
          <p:spPr>
            <a:xfrm rot="16200000" flipH="1">
              <a:off x="8805801" y="3010939"/>
              <a:ext cx="1134550" cy="3300656"/>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7A7F2C39-6484-EA2D-8425-E8FF8A2E0783}"/>
                </a:ext>
              </a:extLst>
            </p:cNvPr>
            <p:cNvCxnSpPr>
              <a:cxnSpLocks/>
              <a:stCxn id="141" idx="2"/>
              <a:endCxn id="175" idx="0"/>
            </p:cNvCxnSpPr>
            <p:nvPr/>
          </p:nvCxnSpPr>
          <p:spPr>
            <a:xfrm rot="16200000" flipH="1">
              <a:off x="8164681" y="3555263"/>
              <a:ext cx="1097410" cy="2179196"/>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50" name="Arc 49">
              <a:extLst>
                <a:ext uri="{FF2B5EF4-FFF2-40B4-BE49-F238E27FC236}">
                  <a16:creationId xmlns:a16="http://schemas.microsoft.com/office/drawing/2014/main" id="{83CC0357-0079-832D-8E66-2CE607B2BEDF}"/>
                </a:ext>
              </a:extLst>
            </p:cNvPr>
            <p:cNvSpPr/>
            <p:nvPr/>
          </p:nvSpPr>
          <p:spPr>
            <a:xfrm>
              <a:off x="7850815" y="2562613"/>
              <a:ext cx="3613688" cy="2815332"/>
            </a:xfrm>
            <a:prstGeom prst="arc">
              <a:avLst>
                <a:gd name="adj1" fmla="val 7051693"/>
                <a:gd name="adj2" fmla="val 10570035"/>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Arc 50">
              <a:extLst>
                <a:ext uri="{FF2B5EF4-FFF2-40B4-BE49-F238E27FC236}">
                  <a16:creationId xmlns:a16="http://schemas.microsoft.com/office/drawing/2014/main" id="{CBD3E53A-3F59-C31C-4369-17B30E848495}"/>
                </a:ext>
              </a:extLst>
            </p:cNvPr>
            <p:cNvSpPr/>
            <p:nvPr/>
          </p:nvSpPr>
          <p:spPr>
            <a:xfrm>
              <a:off x="8326211" y="2562613"/>
              <a:ext cx="3529275" cy="2976701"/>
            </a:xfrm>
            <a:prstGeom prst="arc">
              <a:avLst>
                <a:gd name="adj1" fmla="val 7932861"/>
                <a:gd name="adj2" fmla="val 10724099"/>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52" name="Curved Connector 51">
              <a:extLst>
                <a:ext uri="{FF2B5EF4-FFF2-40B4-BE49-F238E27FC236}">
                  <a16:creationId xmlns:a16="http://schemas.microsoft.com/office/drawing/2014/main" id="{44708F9E-0C5E-E4E0-65B7-FAFC0F0DAAB7}"/>
                </a:ext>
              </a:extLst>
            </p:cNvPr>
            <p:cNvCxnSpPr>
              <a:cxnSpLocks/>
              <a:stCxn id="145" idx="2"/>
              <a:endCxn id="171" idx="0"/>
            </p:cNvCxnSpPr>
            <p:nvPr/>
          </p:nvCxnSpPr>
          <p:spPr>
            <a:xfrm rot="16200000" flipH="1">
              <a:off x="8874850" y="3625508"/>
              <a:ext cx="1094172" cy="2041944"/>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C3355E0B-FD0C-B5B5-F738-AF508B57ED5B}"/>
                </a:ext>
              </a:extLst>
            </p:cNvPr>
            <p:cNvSpPr/>
            <p:nvPr/>
          </p:nvSpPr>
          <p:spPr>
            <a:xfrm>
              <a:off x="5890033" y="3040108"/>
              <a:ext cx="3529275" cy="3084690"/>
            </a:xfrm>
            <a:prstGeom prst="arc">
              <a:avLst>
                <a:gd name="adj1" fmla="val 20653962"/>
                <a:gd name="adj2" fmla="val 1264441"/>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54" name="Curved Connector 53">
              <a:extLst>
                <a:ext uri="{FF2B5EF4-FFF2-40B4-BE49-F238E27FC236}">
                  <a16:creationId xmlns:a16="http://schemas.microsoft.com/office/drawing/2014/main" id="{C4B12471-94AE-F100-41DD-871FA37C891A}"/>
                </a:ext>
              </a:extLst>
            </p:cNvPr>
            <p:cNvCxnSpPr>
              <a:cxnSpLocks/>
              <a:stCxn id="147" idx="2"/>
              <a:endCxn id="169" idx="0"/>
            </p:cNvCxnSpPr>
            <p:nvPr/>
          </p:nvCxnSpPr>
          <p:spPr>
            <a:xfrm rot="5400000">
              <a:off x="7667063" y="3679143"/>
              <a:ext cx="1090648" cy="1938198"/>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DE8CF8B4-EFDA-81E0-EBE3-193B9559E6C7}"/>
                </a:ext>
              </a:extLst>
            </p:cNvPr>
            <p:cNvSpPr/>
            <p:nvPr/>
          </p:nvSpPr>
          <p:spPr>
            <a:xfrm>
              <a:off x="7083156" y="2208192"/>
              <a:ext cx="3649378" cy="3439110"/>
            </a:xfrm>
            <a:prstGeom prst="arc">
              <a:avLst>
                <a:gd name="adj1" fmla="val 336467"/>
                <a:gd name="adj2" fmla="val 3086826"/>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6" name="Arc 55">
              <a:extLst>
                <a:ext uri="{FF2B5EF4-FFF2-40B4-BE49-F238E27FC236}">
                  <a16:creationId xmlns:a16="http://schemas.microsoft.com/office/drawing/2014/main" id="{A0ACB447-3191-B564-8DCF-B220DA90C819}"/>
                </a:ext>
              </a:extLst>
            </p:cNvPr>
            <p:cNvSpPr/>
            <p:nvPr/>
          </p:nvSpPr>
          <p:spPr>
            <a:xfrm>
              <a:off x="8041700" y="2208192"/>
              <a:ext cx="3649378" cy="3916606"/>
            </a:xfrm>
            <a:prstGeom prst="arc">
              <a:avLst>
                <a:gd name="adj1" fmla="val 21483976"/>
                <a:gd name="adj2" fmla="val 238490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7" name="Arc 56">
              <a:extLst>
                <a:ext uri="{FF2B5EF4-FFF2-40B4-BE49-F238E27FC236}">
                  <a16:creationId xmlns:a16="http://schemas.microsoft.com/office/drawing/2014/main" id="{019DD565-20B4-C9E7-75FA-31EBA98502F9}"/>
                </a:ext>
              </a:extLst>
            </p:cNvPr>
            <p:cNvSpPr/>
            <p:nvPr/>
          </p:nvSpPr>
          <p:spPr>
            <a:xfrm>
              <a:off x="6462188" y="1904870"/>
              <a:ext cx="4941779" cy="3916606"/>
            </a:xfrm>
            <a:prstGeom prst="arc">
              <a:avLst>
                <a:gd name="adj1" fmla="val 333448"/>
                <a:gd name="adj2" fmla="val 2384904"/>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58" name="Curved Connector 57">
              <a:extLst>
                <a:ext uri="{FF2B5EF4-FFF2-40B4-BE49-F238E27FC236}">
                  <a16:creationId xmlns:a16="http://schemas.microsoft.com/office/drawing/2014/main" id="{3E425D8C-44C0-EF75-8E8F-C8DD82A60A9C}"/>
                </a:ext>
              </a:extLst>
            </p:cNvPr>
            <p:cNvCxnSpPr>
              <a:cxnSpLocks/>
              <a:stCxn id="143" idx="2"/>
              <a:endCxn id="175" idx="0"/>
            </p:cNvCxnSpPr>
            <p:nvPr/>
          </p:nvCxnSpPr>
          <p:spPr>
            <a:xfrm rot="5400000">
              <a:off x="10107590" y="3789386"/>
              <a:ext cx="1099574" cy="1708786"/>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9D63CAD4-B5D8-7949-8AE5-326224A07FD8}"/>
                </a:ext>
              </a:extLst>
            </p:cNvPr>
            <p:cNvCxnSpPr>
              <a:cxnSpLocks/>
              <a:stCxn id="162" idx="4"/>
              <a:endCxn id="163" idx="0"/>
            </p:cNvCxnSpPr>
            <p:nvPr/>
          </p:nvCxnSpPr>
          <p:spPr>
            <a:xfrm rot="5400000">
              <a:off x="9047072" y="2977081"/>
              <a:ext cx="1121418" cy="3343830"/>
            </a:xfrm>
            <a:prstGeom prst="curvedConnector3">
              <a:avLst>
                <a:gd name="adj1" fmla="val 50000"/>
              </a:avLst>
            </a:prstGeom>
            <a:ln w="9525">
              <a:solidFill>
                <a:srgbClr val="FD4054"/>
              </a:solidFill>
              <a:prstDash val="sysDot"/>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B81BAB8B-81E0-33B6-48AD-F7DB6D09D73B}"/>
                </a:ext>
              </a:extLst>
            </p:cNvPr>
            <p:cNvGrpSpPr/>
            <p:nvPr/>
          </p:nvGrpSpPr>
          <p:grpSpPr>
            <a:xfrm>
              <a:off x="8293154" y="5193566"/>
              <a:ext cx="459964" cy="460654"/>
              <a:chOff x="3317774" y="3320937"/>
              <a:chExt cx="380135" cy="380705"/>
            </a:xfrm>
          </p:grpSpPr>
          <p:sp>
            <p:nvSpPr>
              <p:cNvPr id="182" name="Retângulo Arredondado 51">
                <a:extLst>
                  <a:ext uri="{FF2B5EF4-FFF2-40B4-BE49-F238E27FC236}">
                    <a16:creationId xmlns:a16="http://schemas.microsoft.com/office/drawing/2014/main" id="{0C634C54-7D9F-42A3-415F-5731877AEB31}"/>
                  </a:ext>
                </a:extLst>
              </p:cNvPr>
              <p:cNvSpPr/>
              <p:nvPr/>
            </p:nvSpPr>
            <p:spPr>
              <a:xfrm>
                <a:off x="3317774" y="3320937"/>
                <a:ext cx="380135" cy="380705"/>
              </a:xfrm>
              <a:prstGeom prst="roundRect">
                <a:avLst>
                  <a:gd name="adj" fmla="val 50000"/>
                </a:avLst>
              </a:prstGeom>
              <a:solidFill>
                <a:schemeClr val="bg1"/>
              </a:solidFill>
              <a:ln w="19050">
                <a:noFill/>
              </a:ln>
              <a:effectLst>
                <a:outerShdw blurRad="127000" sx="110000" sy="110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83" name="Picture 182" descr="Shape&#10;&#10;Description automatically generated with medium confidence">
                <a:extLst>
                  <a:ext uri="{FF2B5EF4-FFF2-40B4-BE49-F238E27FC236}">
                    <a16:creationId xmlns:a16="http://schemas.microsoft.com/office/drawing/2014/main" id="{F58366C4-BD98-E0C5-08B1-82656EAB401C}"/>
                  </a:ext>
                </a:extLst>
              </p:cNvPr>
              <p:cNvPicPr>
                <a:picLocks noChangeAspect="1"/>
              </p:cNvPicPr>
              <p:nvPr/>
            </p:nvPicPr>
            <p:blipFill rotWithShape="1">
              <a:blip r:embed="rId11"/>
              <a:srcRect l="24910" r="25082"/>
              <a:stretch/>
            </p:blipFill>
            <p:spPr>
              <a:xfrm>
                <a:off x="3396468" y="3386014"/>
                <a:ext cx="222746" cy="250551"/>
              </a:xfrm>
              <a:prstGeom prst="rect">
                <a:avLst/>
              </a:prstGeom>
            </p:spPr>
          </p:pic>
        </p:grpSp>
        <p:grpSp>
          <p:nvGrpSpPr>
            <p:cNvPr id="61" name="Group 60">
              <a:extLst>
                <a:ext uri="{FF2B5EF4-FFF2-40B4-BE49-F238E27FC236}">
                  <a16:creationId xmlns:a16="http://schemas.microsoft.com/office/drawing/2014/main" id="{57A86E29-2B2D-097A-BC6C-EB7B85BD9230}"/>
                </a:ext>
              </a:extLst>
            </p:cNvPr>
            <p:cNvGrpSpPr/>
            <p:nvPr/>
          </p:nvGrpSpPr>
          <p:grpSpPr>
            <a:xfrm>
              <a:off x="7653230" y="5193566"/>
              <a:ext cx="459964" cy="460654"/>
              <a:chOff x="1851238" y="5683135"/>
              <a:chExt cx="556556" cy="557390"/>
            </a:xfrm>
          </p:grpSpPr>
          <p:sp>
            <p:nvSpPr>
              <p:cNvPr id="177" name="Retângulo Arredondado 51">
                <a:extLst>
                  <a:ext uri="{FF2B5EF4-FFF2-40B4-BE49-F238E27FC236}">
                    <a16:creationId xmlns:a16="http://schemas.microsoft.com/office/drawing/2014/main" id="{E3592C95-8E1C-A671-BE61-B29A2BCBEA08}"/>
                  </a:ext>
                </a:extLst>
              </p:cNvPr>
              <p:cNvSpPr/>
              <p:nvPr/>
            </p:nvSpPr>
            <p:spPr>
              <a:xfrm>
                <a:off x="1851238" y="5683135"/>
                <a:ext cx="556556" cy="557390"/>
              </a:xfrm>
              <a:prstGeom prst="roundRect">
                <a:avLst>
                  <a:gd name="adj" fmla="val 50000"/>
                </a:avLst>
              </a:prstGeom>
              <a:solidFill>
                <a:schemeClr val="bg1"/>
              </a:solidFill>
              <a:ln w="19050">
                <a:noFill/>
              </a:ln>
              <a:effectLst>
                <a:outerShdw blurRad="127000" sx="110000" sy="110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9" name="Picture 178">
                <a:extLst>
                  <a:ext uri="{FF2B5EF4-FFF2-40B4-BE49-F238E27FC236}">
                    <a16:creationId xmlns:a16="http://schemas.microsoft.com/office/drawing/2014/main" id="{4549A5F1-23C4-3D68-C32B-FBBE7D0CB745}"/>
                  </a:ext>
                </a:extLst>
              </p:cNvPr>
              <p:cNvPicPr>
                <a:picLocks noChangeAspect="1"/>
              </p:cNvPicPr>
              <p:nvPr/>
            </p:nvPicPr>
            <p:blipFill rotWithShape="1">
              <a:blip r:embed="rId12"/>
              <a:srcRect l="8994" t="9352" r="9184" b="8825"/>
              <a:stretch/>
            </p:blipFill>
            <p:spPr>
              <a:xfrm>
                <a:off x="1899987" y="5742062"/>
                <a:ext cx="456953" cy="456953"/>
              </a:xfrm>
              <a:prstGeom prst="ellipse">
                <a:avLst/>
              </a:prstGeom>
            </p:spPr>
          </p:pic>
        </p:grpSp>
        <p:grpSp>
          <p:nvGrpSpPr>
            <p:cNvPr id="62" name="Group 61">
              <a:extLst>
                <a:ext uri="{FF2B5EF4-FFF2-40B4-BE49-F238E27FC236}">
                  <a16:creationId xmlns:a16="http://schemas.microsoft.com/office/drawing/2014/main" id="{AAC5495B-510A-0DA5-81CA-8431D7DFAE19}"/>
                </a:ext>
              </a:extLst>
            </p:cNvPr>
            <p:cNvGrpSpPr/>
            <p:nvPr/>
          </p:nvGrpSpPr>
          <p:grpSpPr>
            <a:xfrm>
              <a:off x="9573002" y="5193566"/>
              <a:ext cx="459964" cy="460654"/>
              <a:chOff x="4445977" y="3421664"/>
              <a:chExt cx="380135" cy="380705"/>
            </a:xfrm>
          </p:grpSpPr>
          <p:sp>
            <p:nvSpPr>
              <p:cNvPr id="175" name="Retângulo Arredondado 51">
                <a:extLst>
                  <a:ext uri="{FF2B5EF4-FFF2-40B4-BE49-F238E27FC236}">
                    <a16:creationId xmlns:a16="http://schemas.microsoft.com/office/drawing/2014/main" id="{794B756F-1411-5B47-0757-D9DAFB36BE8F}"/>
                  </a:ext>
                </a:extLst>
              </p:cNvPr>
              <p:cNvSpPr/>
              <p:nvPr/>
            </p:nvSpPr>
            <p:spPr>
              <a:xfrm>
                <a:off x="4445977" y="3421664"/>
                <a:ext cx="380135" cy="380705"/>
              </a:xfrm>
              <a:prstGeom prst="roundRect">
                <a:avLst>
                  <a:gd name="adj" fmla="val 50000"/>
                </a:avLst>
              </a:prstGeom>
              <a:solidFill>
                <a:schemeClr val="bg1"/>
              </a:solidFill>
              <a:ln w="19050">
                <a:noFill/>
              </a:ln>
              <a:effectLst>
                <a:outerShdw blurRad="127000" sx="110000" sy="110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6" name="Picture 175" descr="Icon&#10;&#10;Description automatically generated">
                <a:extLst>
                  <a:ext uri="{FF2B5EF4-FFF2-40B4-BE49-F238E27FC236}">
                    <a16:creationId xmlns:a16="http://schemas.microsoft.com/office/drawing/2014/main" id="{DD702805-D592-11F7-29EA-703DFAD8475A}"/>
                  </a:ext>
                </a:extLst>
              </p:cNvPr>
              <p:cNvPicPr>
                <a:picLocks noChangeAspect="1"/>
              </p:cNvPicPr>
              <p:nvPr/>
            </p:nvPicPr>
            <p:blipFill>
              <a:blip r:embed="rId13"/>
              <a:stretch>
                <a:fillRect/>
              </a:stretch>
            </p:blipFill>
            <p:spPr>
              <a:xfrm>
                <a:off x="4490803" y="3489998"/>
                <a:ext cx="262130" cy="244036"/>
              </a:xfrm>
              <a:prstGeom prst="rect">
                <a:avLst/>
              </a:prstGeom>
            </p:spPr>
          </p:pic>
        </p:grpSp>
        <p:grpSp>
          <p:nvGrpSpPr>
            <p:cNvPr id="63" name="Group 62">
              <a:extLst>
                <a:ext uri="{FF2B5EF4-FFF2-40B4-BE49-F238E27FC236}">
                  <a16:creationId xmlns:a16="http://schemas.microsoft.com/office/drawing/2014/main" id="{7637EBFF-963C-B01B-C9E8-8B344AA1D9AC}"/>
                </a:ext>
              </a:extLst>
            </p:cNvPr>
            <p:cNvGrpSpPr/>
            <p:nvPr/>
          </p:nvGrpSpPr>
          <p:grpSpPr>
            <a:xfrm>
              <a:off x="8933078" y="5193566"/>
              <a:ext cx="459964" cy="460654"/>
              <a:chOff x="3400306" y="4128040"/>
              <a:chExt cx="459964" cy="460653"/>
            </a:xfrm>
          </p:grpSpPr>
          <p:sp>
            <p:nvSpPr>
              <p:cNvPr id="173" name="Retângulo Arredondado 51">
                <a:extLst>
                  <a:ext uri="{FF2B5EF4-FFF2-40B4-BE49-F238E27FC236}">
                    <a16:creationId xmlns:a16="http://schemas.microsoft.com/office/drawing/2014/main" id="{554C0A59-63FA-82CB-6846-4205A3AF769F}"/>
                  </a:ext>
                </a:extLst>
              </p:cNvPr>
              <p:cNvSpPr/>
              <p:nvPr/>
            </p:nvSpPr>
            <p:spPr>
              <a:xfrm>
                <a:off x="3400306" y="4128040"/>
                <a:ext cx="459964" cy="460653"/>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4" name="Graphic 173">
                <a:extLst>
                  <a:ext uri="{FF2B5EF4-FFF2-40B4-BE49-F238E27FC236}">
                    <a16:creationId xmlns:a16="http://schemas.microsoft.com/office/drawing/2014/main" id="{0143D37D-8A1F-947A-D03E-D6B4FB77C4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31071" y="4228517"/>
                <a:ext cx="407769" cy="285439"/>
              </a:xfrm>
              <a:prstGeom prst="rect">
                <a:avLst/>
              </a:prstGeom>
            </p:spPr>
          </p:pic>
        </p:grpSp>
        <p:grpSp>
          <p:nvGrpSpPr>
            <p:cNvPr id="128" name="Group 127">
              <a:extLst>
                <a:ext uri="{FF2B5EF4-FFF2-40B4-BE49-F238E27FC236}">
                  <a16:creationId xmlns:a16="http://schemas.microsoft.com/office/drawing/2014/main" id="{EB9070B7-2FBE-7E34-55AD-4944F1FEAE15}"/>
                </a:ext>
              </a:extLst>
            </p:cNvPr>
            <p:cNvGrpSpPr/>
            <p:nvPr/>
          </p:nvGrpSpPr>
          <p:grpSpPr>
            <a:xfrm>
              <a:off x="10212926" y="5193566"/>
              <a:ext cx="459964" cy="460654"/>
              <a:chOff x="4956340" y="3421664"/>
              <a:chExt cx="380135" cy="380705"/>
            </a:xfrm>
          </p:grpSpPr>
          <p:sp>
            <p:nvSpPr>
              <p:cNvPr id="171" name="Retângulo Arredondado 51">
                <a:extLst>
                  <a:ext uri="{FF2B5EF4-FFF2-40B4-BE49-F238E27FC236}">
                    <a16:creationId xmlns:a16="http://schemas.microsoft.com/office/drawing/2014/main" id="{62F6659D-8E2F-56A7-D6A1-28544CFBDAD0}"/>
                  </a:ext>
                </a:extLst>
              </p:cNvPr>
              <p:cNvSpPr/>
              <p:nvPr/>
            </p:nvSpPr>
            <p:spPr>
              <a:xfrm>
                <a:off x="4956340" y="3421664"/>
                <a:ext cx="380135" cy="380705"/>
              </a:xfrm>
              <a:prstGeom prst="roundRect">
                <a:avLst>
                  <a:gd name="adj" fmla="val 50000"/>
                </a:avLst>
              </a:prstGeom>
              <a:solidFill>
                <a:schemeClr val="bg1"/>
              </a:solidFill>
              <a:ln w="19050">
                <a:noFill/>
              </a:ln>
              <a:effectLst>
                <a:outerShdw blurRad="127000" sx="110000" sy="110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2" name="Picture 171" descr="Icon&#10;&#10;Description automatically generated">
                <a:extLst>
                  <a:ext uri="{FF2B5EF4-FFF2-40B4-BE49-F238E27FC236}">
                    <a16:creationId xmlns:a16="http://schemas.microsoft.com/office/drawing/2014/main" id="{81D51629-B245-BB5D-3CB1-79D551A691A9}"/>
                  </a:ext>
                </a:extLst>
              </p:cNvPr>
              <p:cNvPicPr>
                <a:picLocks noChangeAspect="1"/>
              </p:cNvPicPr>
              <p:nvPr/>
            </p:nvPicPr>
            <p:blipFill>
              <a:blip r:embed="rId16"/>
              <a:stretch>
                <a:fillRect/>
              </a:stretch>
            </p:blipFill>
            <p:spPr>
              <a:xfrm>
                <a:off x="5001039" y="3489998"/>
                <a:ext cx="262385" cy="244036"/>
              </a:xfrm>
              <a:prstGeom prst="rect">
                <a:avLst/>
              </a:prstGeom>
            </p:spPr>
          </p:pic>
        </p:grpSp>
        <p:grpSp>
          <p:nvGrpSpPr>
            <p:cNvPr id="129" name="Group 128">
              <a:extLst>
                <a:ext uri="{FF2B5EF4-FFF2-40B4-BE49-F238E27FC236}">
                  <a16:creationId xmlns:a16="http://schemas.microsoft.com/office/drawing/2014/main" id="{2EE4E509-F4C8-A14B-96F2-26286BCAF58F}"/>
                </a:ext>
              </a:extLst>
            </p:cNvPr>
            <p:cNvGrpSpPr/>
            <p:nvPr/>
          </p:nvGrpSpPr>
          <p:grpSpPr>
            <a:xfrm>
              <a:off x="7013306" y="5193566"/>
              <a:ext cx="459964" cy="460654"/>
              <a:chOff x="1858912" y="4967778"/>
              <a:chExt cx="556556" cy="557390"/>
            </a:xfrm>
          </p:grpSpPr>
          <p:sp>
            <p:nvSpPr>
              <p:cNvPr id="169" name="Retângulo Arredondado 51">
                <a:extLst>
                  <a:ext uri="{FF2B5EF4-FFF2-40B4-BE49-F238E27FC236}">
                    <a16:creationId xmlns:a16="http://schemas.microsoft.com/office/drawing/2014/main" id="{1BD826CC-C6AD-FEF7-C2A2-45F5A3B583BE}"/>
                  </a:ext>
                </a:extLst>
              </p:cNvPr>
              <p:cNvSpPr/>
              <p:nvPr/>
            </p:nvSpPr>
            <p:spPr>
              <a:xfrm>
                <a:off x="1858912" y="4967778"/>
                <a:ext cx="556556" cy="55739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70" name="Graphic 169">
                <a:extLst>
                  <a:ext uri="{FF2B5EF4-FFF2-40B4-BE49-F238E27FC236}">
                    <a16:creationId xmlns:a16="http://schemas.microsoft.com/office/drawing/2014/main" id="{1D20BBB3-06F2-4585-05DD-17F543F47838}"/>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r="78467"/>
              <a:stretch/>
            </p:blipFill>
            <p:spPr>
              <a:xfrm>
                <a:off x="1953471" y="5124230"/>
                <a:ext cx="375962" cy="261903"/>
              </a:xfrm>
              <a:prstGeom prst="rect">
                <a:avLst/>
              </a:prstGeom>
            </p:spPr>
          </p:pic>
        </p:grpSp>
        <p:sp>
          <p:nvSpPr>
            <p:cNvPr id="130" name="Retângulo Arredondado 51">
              <a:extLst>
                <a:ext uri="{FF2B5EF4-FFF2-40B4-BE49-F238E27FC236}">
                  <a16:creationId xmlns:a16="http://schemas.microsoft.com/office/drawing/2014/main" id="{4612E442-4C24-AE2C-BF49-C701C3234A46}"/>
                </a:ext>
              </a:extLst>
            </p:cNvPr>
            <p:cNvSpPr/>
            <p:nvPr/>
          </p:nvSpPr>
          <p:spPr>
            <a:xfrm>
              <a:off x="10046669"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31" name="Retângulo Arredondado 51">
              <a:extLst>
                <a:ext uri="{FF2B5EF4-FFF2-40B4-BE49-F238E27FC236}">
                  <a16:creationId xmlns:a16="http://schemas.microsoft.com/office/drawing/2014/main" id="{C42CF1F8-AD2C-5EF9-29EE-4991E7B8E87D}"/>
                </a:ext>
              </a:extLst>
            </p:cNvPr>
            <p:cNvSpPr/>
            <p:nvPr/>
          </p:nvSpPr>
          <p:spPr>
            <a:xfrm>
              <a:off x="8471777"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32" name="Retângulo Arredondado 51">
              <a:extLst>
                <a:ext uri="{FF2B5EF4-FFF2-40B4-BE49-F238E27FC236}">
                  <a16:creationId xmlns:a16="http://schemas.microsoft.com/office/drawing/2014/main" id="{BC8B4629-813E-EC50-8227-3195709F7AAB}"/>
                </a:ext>
              </a:extLst>
            </p:cNvPr>
            <p:cNvSpPr/>
            <p:nvPr/>
          </p:nvSpPr>
          <p:spPr>
            <a:xfrm>
              <a:off x="6893740"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33" name="TextBox 132">
              <a:extLst>
                <a:ext uri="{FF2B5EF4-FFF2-40B4-BE49-F238E27FC236}">
                  <a16:creationId xmlns:a16="http://schemas.microsoft.com/office/drawing/2014/main" id="{A3C13B32-F9DA-717A-7228-FD07257AACDF}"/>
                </a:ext>
              </a:extLst>
            </p:cNvPr>
            <p:cNvSpPr txBox="1"/>
            <p:nvPr/>
          </p:nvSpPr>
          <p:spPr>
            <a:xfrm>
              <a:off x="7027220" y="2451673"/>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Marketing</a:t>
              </a:r>
            </a:p>
          </p:txBody>
        </p:sp>
        <p:sp>
          <p:nvSpPr>
            <p:cNvPr id="134" name="TextBox 133">
              <a:extLst>
                <a:ext uri="{FF2B5EF4-FFF2-40B4-BE49-F238E27FC236}">
                  <a16:creationId xmlns:a16="http://schemas.microsoft.com/office/drawing/2014/main" id="{96B6460B-8302-59D1-1112-0894957A6B38}"/>
                </a:ext>
              </a:extLst>
            </p:cNvPr>
            <p:cNvSpPr txBox="1"/>
            <p:nvPr/>
          </p:nvSpPr>
          <p:spPr>
            <a:xfrm>
              <a:off x="7042334" y="2698970"/>
              <a:ext cx="1088524" cy="217817"/>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FD4054"/>
                  </a:solidFill>
                  <a:effectLst/>
                  <a:uLnTx/>
                  <a:uFillTx/>
                  <a:latin typeface="DM Sans" pitchFamily="2" charset="77"/>
                  <a:cs typeface="Calibri" panose="020F0502020204030204" pitchFamily="34" charset="0"/>
                </a:rPr>
                <a:t>Marketing Team</a:t>
              </a:r>
            </a:p>
          </p:txBody>
        </p:sp>
        <p:sp>
          <p:nvSpPr>
            <p:cNvPr id="135" name="TextBox 134">
              <a:extLst>
                <a:ext uri="{FF2B5EF4-FFF2-40B4-BE49-F238E27FC236}">
                  <a16:creationId xmlns:a16="http://schemas.microsoft.com/office/drawing/2014/main" id="{7970B79D-9A7E-1C4B-0A7F-0EDFAA47F531}"/>
                </a:ext>
              </a:extLst>
            </p:cNvPr>
            <p:cNvSpPr txBox="1"/>
            <p:nvPr/>
          </p:nvSpPr>
          <p:spPr>
            <a:xfrm>
              <a:off x="10180149" y="2445395"/>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Technical </a:t>
              </a:r>
            </a:p>
          </p:txBody>
        </p:sp>
        <p:sp>
          <p:nvSpPr>
            <p:cNvPr id="136" name="TextBox 135">
              <a:extLst>
                <a:ext uri="{FF2B5EF4-FFF2-40B4-BE49-F238E27FC236}">
                  <a16:creationId xmlns:a16="http://schemas.microsoft.com/office/drawing/2014/main" id="{E98BA9FC-1698-A6EC-60AB-D2C25EE153FD}"/>
                </a:ext>
              </a:extLst>
            </p:cNvPr>
            <p:cNvSpPr txBox="1"/>
            <p:nvPr/>
          </p:nvSpPr>
          <p:spPr>
            <a:xfrm>
              <a:off x="10179227" y="2692692"/>
              <a:ext cx="1120596" cy="240707"/>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FD4054"/>
                  </a:solidFill>
                  <a:effectLst/>
                  <a:uLnTx/>
                  <a:uFillTx/>
                  <a:latin typeface="DM Sans" pitchFamily="2" charset="77"/>
                  <a:cs typeface="Calibri" panose="020F0502020204030204" pitchFamily="34" charset="0"/>
                </a:rPr>
                <a:t>Project Managers</a:t>
              </a:r>
            </a:p>
          </p:txBody>
        </p:sp>
        <p:sp>
          <p:nvSpPr>
            <p:cNvPr id="137" name="TextBox 136">
              <a:extLst>
                <a:ext uri="{FF2B5EF4-FFF2-40B4-BE49-F238E27FC236}">
                  <a16:creationId xmlns:a16="http://schemas.microsoft.com/office/drawing/2014/main" id="{1DDD5184-6C5C-4635-751B-66F8F0C1064E}"/>
                </a:ext>
              </a:extLst>
            </p:cNvPr>
            <p:cNvSpPr txBox="1"/>
            <p:nvPr/>
          </p:nvSpPr>
          <p:spPr>
            <a:xfrm>
              <a:off x="8605257" y="2404880"/>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Sales </a:t>
              </a:r>
            </a:p>
          </p:txBody>
        </p:sp>
        <p:sp>
          <p:nvSpPr>
            <p:cNvPr id="138" name="TextBox 137">
              <a:extLst>
                <a:ext uri="{FF2B5EF4-FFF2-40B4-BE49-F238E27FC236}">
                  <a16:creationId xmlns:a16="http://schemas.microsoft.com/office/drawing/2014/main" id="{3A155FB9-B965-095B-4A99-69D9D0978D37}"/>
                </a:ext>
              </a:extLst>
            </p:cNvPr>
            <p:cNvSpPr txBox="1"/>
            <p:nvPr/>
          </p:nvSpPr>
          <p:spPr>
            <a:xfrm>
              <a:off x="8563222" y="2652177"/>
              <a:ext cx="1202823" cy="349711"/>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FD4054"/>
                  </a:solidFill>
                  <a:effectLst/>
                  <a:uLnTx/>
                  <a:uFillTx/>
                  <a:latin typeface="DM Sans" pitchFamily="2" charset="77"/>
                  <a:cs typeface="Calibri" panose="020F0502020204030204" pitchFamily="34" charset="0"/>
                </a:rPr>
                <a:t>Company Leaders</a:t>
              </a:r>
              <a:br>
                <a:rPr kumimoji="0" lang="en-US" sz="800" b="0" i="0" u="none" strike="noStrike" kern="1200" cap="none" spc="-40" normalizeH="0" baseline="0" noProof="0" dirty="0">
                  <a:ln>
                    <a:noFill/>
                  </a:ln>
                  <a:solidFill>
                    <a:srgbClr val="FD4054"/>
                  </a:solidFill>
                  <a:effectLst/>
                  <a:uLnTx/>
                  <a:uFillTx/>
                  <a:latin typeface="DM Sans" pitchFamily="2" charset="77"/>
                  <a:cs typeface="Calibri" panose="020F0502020204030204" pitchFamily="34" charset="0"/>
                </a:rPr>
              </a:br>
              <a:r>
                <a:rPr kumimoji="0" lang="en-US" sz="800" b="0" i="0" u="none" strike="noStrike" kern="1200" cap="none" spc="-40" normalizeH="0" baseline="0" noProof="0" dirty="0">
                  <a:ln>
                    <a:noFill/>
                  </a:ln>
                  <a:solidFill>
                    <a:srgbClr val="FD4054"/>
                  </a:solidFill>
                  <a:effectLst/>
                  <a:uLnTx/>
                  <a:uFillTx/>
                  <a:latin typeface="DM Sans" pitchFamily="2" charset="77"/>
                  <a:cs typeface="Calibri" panose="020F0502020204030204" pitchFamily="34" charset="0"/>
                </a:rPr>
                <a:t>&amp; BD Execs</a:t>
              </a:r>
            </a:p>
          </p:txBody>
        </p:sp>
        <p:sp>
          <p:nvSpPr>
            <p:cNvPr id="139" name="Retângulo Arredondado 51">
              <a:extLst>
                <a:ext uri="{FF2B5EF4-FFF2-40B4-BE49-F238E27FC236}">
                  <a16:creationId xmlns:a16="http://schemas.microsoft.com/office/drawing/2014/main" id="{DF9D9A36-CC63-7569-79C5-F47BB83E29C1}"/>
                </a:ext>
              </a:extLst>
            </p:cNvPr>
            <p:cNvSpPr/>
            <p:nvPr/>
          </p:nvSpPr>
          <p:spPr>
            <a:xfrm>
              <a:off x="6489603" y="3781524"/>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0" name="TextBox 139">
              <a:extLst>
                <a:ext uri="{FF2B5EF4-FFF2-40B4-BE49-F238E27FC236}">
                  <a16:creationId xmlns:a16="http://schemas.microsoft.com/office/drawing/2014/main" id="{B74171F7-A8F4-9311-AE9A-D58C8B404B1B}"/>
                </a:ext>
              </a:extLst>
            </p:cNvPr>
            <p:cNvSpPr txBox="1"/>
            <p:nvPr/>
          </p:nvSpPr>
          <p:spPr>
            <a:xfrm>
              <a:off x="6540858" y="3846828"/>
              <a:ext cx="600807" cy="194925"/>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endParaRPr kumimoji="0" lang="en-US" sz="700" b="0" i="0" u="none" strike="noStrike" kern="1200" cap="none" spc="-2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1" name="Retângulo Arredondado 51">
              <a:extLst>
                <a:ext uri="{FF2B5EF4-FFF2-40B4-BE49-F238E27FC236}">
                  <a16:creationId xmlns:a16="http://schemas.microsoft.com/office/drawing/2014/main" id="{B3DF8011-6D7A-A1A3-1EC7-B97AC70F6707}"/>
                </a:ext>
              </a:extLst>
            </p:cNvPr>
            <p:cNvSpPr/>
            <p:nvPr/>
          </p:nvSpPr>
          <p:spPr>
            <a:xfrm>
              <a:off x="7268244" y="3781524"/>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2" name="TextBox 141">
              <a:extLst>
                <a:ext uri="{FF2B5EF4-FFF2-40B4-BE49-F238E27FC236}">
                  <a16:creationId xmlns:a16="http://schemas.microsoft.com/office/drawing/2014/main" id="{34292F76-283F-FEBC-6F83-23034096F920}"/>
                </a:ext>
              </a:extLst>
            </p:cNvPr>
            <p:cNvSpPr txBox="1"/>
            <p:nvPr/>
          </p:nvSpPr>
          <p:spPr>
            <a:xfrm>
              <a:off x="7222943" y="3840567"/>
              <a:ext cx="790399" cy="194925"/>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Proposals</a:t>
              </a:r>
            </a:p>
          </p:txBody>
        </p:sp>
        <p:sp>
          <p:nvSpPr>
            <p:cNvPr id="143" name="Retângulo Arredondado 51">
              <a:extLst>
                <a:ext uri="{FF2B5EF4-FFF2-40B4-BE49-F238E27FC236}">
                  <a16:creationId xmlns:a16="http://schemas.microsoft.com/office/drawing/2014/main" id="{55FD684A-E1EC-C119-E671-376EC8FC6CDE}"/>
                </a:ext>
              </a:extLst>
            </p:cNvPr>
            <p:cNvSpPr/>
            <p:nvPr/>
          </p:nvSpPr>
          <p:spPr>
            <a:xfrm>
              <a:off x="11156226" y="3780792"/>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4" name="TextBox 143">
              <a:extLst>
                <a:ext uri="{FF2B5EF4-FFF2-40B4-BE49-F238E27FC236}">
                  <a16:creationId xmlns:a16="http://schemas.microsoft.com/office/drawing/2014/main" id="{76198FDC-53A0-BFE6-3D90-4FAEA5DCFC45}"/>
                </a:ext>
              </a:extLst>
            </p:cNvPr>
            <p:cNvSpPr txBox="1"/>
            <p:nvPr/>
          </p:nvSpPr>
          <p:spPr>
            <a:xfrm>
              <a:off x="11152977" y="3798597"/>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Project Planning</a:t>
              </a:r>
            </a:p>
          </p:txBody>
        </p:sp>
        <p:sp>
          <p:nvSpPr>
            <p:cNvPr id="145" name="Retângulo Arredondado 51">
              <a:extLst>
                <a:ext uri="{FF2B5EF4-FFF2-40B4-BE49-F238E27FC236}">
                  <a16:creationId xmlns:a16="http://schemas.microsoft.com/office/drawing/2014/main" id="{E80EF2E9-9518-A5D3-744A-27BDD8004FAC}"/>
                </a:ext>
              </a:extLst>
            </p:cNvPr>
            <p:cNvSpPr/>
            <p:nvPr/>
          </p:nvSpPr>
          <p:spPr>
            <a:xfrm>
              <a:off x="8045420" y="3786194"/>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6" name="TextBox 145">
              <a:extLst>
                <a:ext uri="{FF2B5EF4-FFF2-40B4-BE49-F238E27FC236}">
                  <a16:creationId xmlns:a16="http://schemas.microsoft.com/office/drawing/2014/main" id="{0610AEE1-359E-641D-6653-829B70267C75}"/>
                </a:ext>
              </a:extLst>
            </p:cNvPr>
            <p:cNvSpPr txBox="1"/>
            <p:nvPr/>
          </p:nvSpPr>
          <p:spPr>
            <a:xfrm>
              <a:off x="8069432" y="3793758"/>
              <a:ext cx="657121"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Pursuit tracking </a:t>
              </a:r>
            </a:p>
          </p:txBody>
        </p:sp>
        <p:sp>
          <p:nvSpPr>
            <p:cNvPr id="147" name="Retângulo Arredondado 51">
              <a:extLst>
                <a:ext uri="{FF2B5EF4-FFF2-40B4-BE49-F238E27FC236}">
                  <a16:creationId xmlns:a16="http://schemas.microsoft.com/office/drawing/2014/main" id="{3C62CFB1-3313-3D7B-B3DC-407FCF12DB97}"/>
                </a:ext>
              </a:extLst>
            </p:cNvPr>
            <p:cNvSpPr/>
            <p:nvPr/>
          </p:nvSpPr>
          <p:spPr>
            <a:xfrm>
              <a:off x="8825942" y="3789718"/>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8" name="TextBox 147">
              <a:extLst>
                <a:ext uri="{FF2B5EF4-FFF2-40B4-BE49-F238E27FC236}">
                  <a16:creationId xmlns:a16="http://schemas.microsoft.com/office/drawing/2014/main" id="{192909F7-9BD5-F90A-D55F-58A041056168}"/>
                </a:ext>
              </a:extLst>
            </p:cNvPr>
            <p:cNvSpPr txBox="1"/>
            <p:nvPr/>
          </p:nvSpPr>
          <p:spPr>
            <a:xfrm>
              <a:off x="8808419" y="3801441"/>
              <a:ext cx="746881"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Relationship Management</a:t>
              </a:r>
            </a:p>
          </p:txBody>
        </p:sp>
        <p:sp>
          <p:nvSpPr>
            <p:cNvPr id="149" name="Retângulo Arredondado 51">
              <a:extLst>
                <a:ext uri="{FF2B5EF4-FFF2-40B4-BE49-F238E27FC236}">
                  <a16:creationId xmlns:a16="http://schemas.microsoft.com/office/drawing/2014/main" id="{CB558C6C-BFAB-9C00-346C-C3808266597E}"/>
                </a:ext>
              </a:extLst>
            </p:cNvPr>
            <p:cNvSpPr/>
            <p:nvPr/>
          </p:nvSpPr>
          <p:spPr>
            <a:xfrm>
              <a:off x="10380699" y="3779416"/>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50" name="TextBox 149">
              <a:extLst>
                <a:ext uri="{FF2B5EF4-FFF2-40B4-BE49-F238E27FC236}">
                  <a16:creationId xmlns:a16="http://schemas.microsoft.com/office/drawing/2014/main" id="{6B9647BB-E828-C822-CA95-2D5939A28C7E}"/>
                </a:ext>
              </a:extLst>
            </p:cNvPr>
            <p:cNvSpPr txBox="1"/>
            <p:nvPr/>
          </p:nvSpPr>
          <p:spPr>
            <a:xfrm>
              <a:off x="10376576" y="3793022"/>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Task Management</a:t>
              </a:r>
            </a:p>
          </p:txBody>
        </p:sp>
        <p:sp>
          <p:nvSpPr>
            <p:cNvPr id="151" name="TextBox 150">
              <a:extLst>
                <a:ext uri="{FF2B5EF4-FFF2-40B4-BE49-F238E27FC236}">
                  <a16:creationId xmlns:a16="http://schemas.microsoft.com/office/drawing/2014/main" id="{F644C46F-9CB4-E9B3-8098-9335E4080562}"/>
                </a:ext>
              </a:extLst>
            </p:cNvPr>
            <p:cNvSpPr txBox="1"/>
            <p:nvPr/>
          </p:nvSpPr>
          <p:spPr>
            <a:xfrm>
              <a:off x="6467295" y="3792500"/>
              <a:ext cx="759072"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Manage Historical Data</a:t>
              </a:r>
            </a:p>
          </p:txBody>
        </p:sp>
        <p:sp>
          <p:nvSpPr>
            <p:cNvPr id="152" name="Retângulo Arredondado 51">
              <a:extLst>
                <a:ext uri="{FF2B5EF4-FFF2-40B4-BE49-F238E27FC236}">
                  <a16:creationId xmlns:a16="http://schemas.microsoft.com/office/drawing/2014/main" id="{8B4C2588-AAEB-0942-6754-323067132BA2}"/>
                </a:ext>
              </a:extLst>
            </p:cNvPr>
            <p:cNvSpPr/>
            <p:nvPr/>
          </p:nvSpPr>
          <p:spPr>
            <a:xfrm>
              <a:off x="9605036" y="3779416"/>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53" name="TextBox 152">
              <a:extLst>
                <a:ext uri="{FF2B5EF4-FFF2-40B4-BE49-F238E27FC236}">
                  <a16:creationId xmlns:a16="http://schemas.microsoft.com/office/drawing/2014/main" id="{31F3B89E-848D-62F7-DBC3-82293C7362AA}"/>
                </a:ext>
              </a:extLst>
            </p:cNvPr>
            <p:cNvSpPr txBox="1"/>
            <p:nvPr/>
          </p:nvSpPr>
          <p:spPr>
            <a:xfrm>
              <a:off x="9600913" y="3793022"/>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Business</a:t>
              </a:r>
              <a:b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b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Development</a:t>
              </a:r>
            </a:p>
          </p:txBody>
        </p:sp>
        <p:sp>
          <p:nvSpPr>
            <p:cNvPr id="154" name="Oval 153">
              <a:extLst>
                <a:ext uri="{FF2B5EF4-FFF2-40B4-BE49-F238E27FC236}">
                  <a16:creationId xmlns:a16="http://schemas.microsoft.com/office/drawing/2014/main" id="{CCAD5DD7-9138-1BB2-CBF2-2E2B5B7F97B5}"/>
                </a:ext>
              </a:extLst>
            </p:cNvPr>
            <p:cNvSpPr/>
            <p:nvPr/>
          </p:nvSpPr>
          <p:spPr>
            <a:xfrm>
              <a:off x="7882341"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5" name="Oval 154">
              <a:extLst>
                <a:ext uri="{FF2B5EF4-FFF2-40B4-BE49-F238E27FC236}">
                  <a16:creationId xmlns:a16="http://schemas.microsoft.com/office/drawing/2014/main" id="{A14A89F3-B632-2655-1D31-322EEA2010F7}"/>
                </a:ext>
              </a:extLst>
            </p:cNvPr>
            <p:cNvSpPr/>
            <p:nvPr/>
          </p:nvSpPr>
          <p:spPr>
            <a:xfrm>
              <a:off x="10556173" y="3785854"/>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6" name="Oval 155">
              <a:extLst>
                <a:ext uri="{FF2B5EF4-FFF2-40B4-BE49-F238E27FC236}">
                  <a16:creationId xmlns:a16="http://schemas.microsoft.com/office/drawing/2014/main" id="{A0ECF9D3-F7B3-742E-397C-C1324F744193}"/>
                </a:ext>
              </a:extLst>
            </p:cNvPr>
            <p:cNvSpPr/>
            <p:nvPr/>
          </p:nvSpPr>
          <p:spPr>
            <a:xfrm>
              <a:off x="10340359"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7" name="Oval 156">
              <a:extLst>
                <a:ext uri="{FF2B5EF4-FFF2-40B4-BE49-F238E27FC236}">
                  <a16:creationId xmlns:a16="http://schemas.microsoft.com/office/drawing/2014/main" id="{28AB2498-2F6B-E59B-2ADC-DB33A502D0A8}"/>
                </a:ext>
              </a:extLst>
            </p:cNvPr>
            <p:cNvSpPr/>
            <p:nvPr/>
          </p:nvSpPr>
          <p:spPr>
            <a:xfrm>
              <a:off x="7629913" y="3785854"/>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8" name="Oval 157">
              <a:extLst>
                <a:ext uri="{FF2B5EF4-FFF2-40B4-BE49-F238E27FC236}">
                  <a16:creationId xmlns:a16="http://schemas.microsoft.com/office/drawing/2014/main" id="{547DF563-A101-9344-2311-0F8830AFF79A}"/>
                </a:ext>
              </a:extLst>
            </p:cNvPr>
            <p:cNvSpPr/>
            <p:nvPr/>
          </p:nvSpPr>
          <p:spPr>
            <a:xfrm>
              <a:off x="10213213"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9" name="Oval 158">
              <a:extLst>
                <a:ext uri="{FF2B5EF4-FFF2-40B4-BE49-F238E27FC236}">
                  <a16:creationId xmlns:a16="http://schemas.microsoft.com/office/drawing/2014/main" id="{A2220CA3-4AF2-F61B-921A-0AE6E7CE77B0}"/>
                </a:ext>
              </a:extLst>
            </p:cNvPr>
            <p:cNvSpPr/>
            <p:nvPr/>
          </p:nvSpPr>
          <p:spPr>
            <a:xfrm>
              <a:off x="6929775" y="3785854"/>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0" name="Oval 159">
              <a:extLst>
                <a:ext uri="{FF2B5EF4-FFF2-40B4-BE49-F238E27FC236}">
                  <a16:creationId xmlns:a16="http://schemas.microsoft.com/office/drawing/2014/main" id="{97B7688F-3A2F-B852-4EEF-D816C2C45FC1}"/>
                </a:ext>
              </a:extLst>
            </p:cNvPr>
            <p:cNvSpPr/>
            <p:nvPr/>
          </p:nvSpPr>
          <p:spPr>
            <a:xfrm>
              <a:off x="6813499" y="396299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1" name="Oval 160">
              <a:extLst>
                <a:ext uri="{FF2B5EF4-FFF2-40B4-BE49-F238E27FC236}">
                  <a16:creationId xmlns:a16="http://schemas.microsoft.com/office/drawing/2014/main" id="{33782EDB-A5AF-597D-EEB2-50658630E1F4}"/>
                </a:ext>
              </a:extLst>
            </p:cNvPr>
            <p:cNvSpPr/>
            <p:nvPr/>
          </p:nvSpPr>
          <p:spPr>
            <a:xfrm>
              <a:off x="7657247" y="396299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2" name="Oval 161">
              <a:extLst>
                <a:ext uri="{FF2B5EF4-FFF2-40B4-BE49-F238E27FC236}">
                  <a16:creationId xmlns:a16="http://schemas.microsoft.com/office/drawing/2014/main" id="{1D8C01A0-D0FF-9A8B-8067-86B8E78BAF48}"/>
                </a:ext>
              </a:extLst>
            </p:cNvPr>
            <p:cNvSpPr/>
            <p:nvPr/>
          </p:nvSpPr>
          <p:spPr>
            <a:xfrm>
              <a:off x="11214195" y="3957286"/>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3" name="Oval 162">
              <a:extLst>
                <a:ext uri="{FF2B5EF4-FFF2-40B4-BE49-F238E27FC236}">
                  <a16:creationId xmlns:a16="http://schemas.microsoft.com/office/drawing/2014/main" id="{A9CB1E7B-4635-2F84-5463-74F63847F8A1}"/>
                </a:ext>
              </a:extLst>
            </p:cNvPr>
            <p:cNvSpPr/>
            <p:nvPr/>
          </p:nvSpPr>
          <p:spPr>
            <a:xfrm>
              <a:off x="7870365" y="5209705"/>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64" name="Group 163">
              <a:extLst>
                <a:ext uri="{FF2B5EF4-FFF2-40B4-BE49-F238E27FC236}">
                  <a16:creationId xmlns:a16="http://schemas.microsoft.com/office/drawing/2014/main" id="{B7BCA296-3020-11BB-DDB9-9720CA0D8CCD}"/>
                </a:ext>
              </a:extLst>
            </p:cNvPr>
            <p:cNvGrpSpPr/>
            <p:nvPr/>
          </p:nvGrpSpPr>
          <p:grpSpPr>
            <a:xfrm>
              <a:off x="10852851" y="5193566"/>
              <a:ext cx="459964" cy="460654"/>
              <a:chOff x="10852851" y="5193566"/>
              <a:chExt cx="459964" cy="460654"/>
            </a:xfrm>
          </p:grpSpPr>
          <p:sp>
            <p:nvSpPr>
              <p:cNvPr id="165" name="Retângulo Arredondado 51">
                <a:extLst>
                  <a:ext uri="{FF2B5EF4-FFF2-40B4-BE49-F238E27FC236}">
                    <a16:creationId xmlns:a16="http://schemas.microsoft.com/office/drawing/2014/main" id="{E28297E9-FD22-7593-691E-09B2EECF2E26}"/>
                  </a:ext>
                </a:extLst>
              </p:cNvPr>
              <p:cNvSpPr/>
              <p:nvPr/>
            </p:nvSpPr>
            <p:spPr>
              <a:xfrm>
                <a:off x="10852851" y="5193566"/>
                <a:ext cx="459964" cy="460654"/>
              </a:xfrm>
              <a:prstGeom prst="roundRect">
                <a:avLst>
                  <a:gd name="adj" fmla="val 50000"/>
                </a:avLst>
              </a:prstGeom>
              <a:solidFill>
                <a:schemeClr val="bg1"/>
              </a:solidFill>
              <a:ln w="19050">
                <a:noFill/>
              </a:ln>
              <a:effectLst>
                <a:outerShdw blurRad="127000" sx="110000" sy="110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6" name="Oval 165">
                <a:extLst>
                  <a:ext uri="{FF2B5EF4-FFF2-40B4-BE49-F238E27FC236}">
                    <a16:creationId xmlns:a16="http://schemas.microsoft.com/office/drawing/2014/main" id="{6D3D80BE-0039-064D-2178-D60C7C3467F6}"/>
                  </a:ext>
                </a:extLst>
              </p:cNvPr>
              <p:cNvSpPr/>
              <p:nvPr/>
            </p:nvSpPr>
            <p:spPr>
              <a:xfrm>
                <a:off x="10858851" y="5266342"/>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7" name="Oval 166">
                <a:extLst>
                  <a:ext uri="{FF2B5EF4-FFF2-40B4-BE49-F238E27FC236}">
                    <a16:creationId xmlns:a16="http://schemas.microsoft.com/office/drawing/2014/main" id="{BD39D96F-9A15-A117-BAC9-20EBC54578E1}"/>
                  </a:ext>
                </a:extLst>
              </p:cNvPr>
              <p:cNvSpPr/>
              <p:nvPr/>
            </p:nvSpPr>
            <p:spPr>
              <a:xfrm>
                <a:off x="10957903" y="5228542"/>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8" name="Picture 167" descr="Logo&#10;&#10;Description automatically generated with medium confidence">
                <a:extLst>
                  <a:ext uri="{FF2B5EF4-FFF2-40B4-BE49-F238E27FC236}">
                    <a16:creationId xmlns:a16="http://schemas.microsoft.com/office/drawing/2014/main" id="{76CD201F-80A9-63EE-F547-9B1FB9BCC2EF}"/>
                  </a:ext>
                </a:extLst>
              </p:cNvPr>
              <p:cNvPicPr>
                <a:picLocks noChangeAspect="1"/>
              </p:cNvPicPr>
              <p:nvPr/>
            </p:nvPicPr>
            <p:blipFill rotWithShape="1">
              <a:blip r:embed="rId19"/>
              <a:srcRect r="78532"/>
              <a:stretch/>
            </p:blipFill>
            <p:spPr>
              <a:xfrm>
                <a:off x="10944069" y="5293608"/>
                <a:ext cx="276174" cy="253775"/>
              </a:xfrm>
              <a:prstGeom prst="rect">
                <a:avLst/>
              </a:prstGeom>
            </p:spPr>
          </p:pic>
        </p:grpSp>
      </p:grpSp>
    </p:spTree>
    <p:extLst>
      <p:ext uri="{BB962C8B-B14F-4D97-AF65-F5344CB8AC3E}">
        <p14:creationId xmlns:p14="http://schemas.microsoft.com/office/powerpoint/2010/main" val="85433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
          <p:cNvSpPr/>
          <p:nvPr/>
        </p:nvSpPr>
        <p:spPr>
          <a:xfrm>
            <a:off x="0" y="1735531"/>
            <a:ext cx="4392000" cy="5122469"/>
          </a:xfrm>
          <a:prstGeom prst="rect">
            <a:avLst/>
          </a:prstGeom>
          <a:solidFill>
            <a:srgbClr val="F7FA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55" name="Google Shape;255;p2"/>
          <p:cNvSpPr txBox="1"/>
          <p:nvPr/>
        </p:nvSpPr>
        <p:spPr>
          <a:xfrm>
            <a:off x="851532" y="776225"/>
            <a:ext cx="3905185" cy="395878"/>
          </a:xfrm>
          <a:prstGeom prst="rect">
            <a:avLst/>
          </a:prstGeom>
          <a:noFill/>
          <a:ln>
            <a:noFill/>
          </a:ln>
        </p:spPr>
        <p:txBody>
          <a:bodyPr spcFirstLastPara="1" wrap="square" lIns="91425" tIns="45700" rIns="91425" bIns="45700" anchor="t" anchorCtr="0">
            <a:spAutoFit/>
          </a:bodyPr>
          <a:lstStyle/>
          <a:p>
            <a:pPr marL="0" marR="0" lvl="0" indent="0" algn="l" rtl="0">
              <a:lnSpc>
                <a:spcPct val="144444"/>
              </a:lnSpc>
              <a:spcBef>
                <a:spcPts val="0"/>
              </a:spcBef>
              <a:spcAft>
                <a:spcPts val="0"/>
              </a:spcAft>
              <a:buClr>
                <a:schemeClr val="dk1"/>
              </a:buClr>
              <a:buSzPts val="1800"/>
              <a:buFont typeface="Calibri"/>
              <a:buNone/>
            </a:pPr>
            <a:endParaRPr sz="1800" b="1" i="0" u="none" strike="noStrike" cap="none">
              <a:solidFill>
                <a:srgbClr val="2D3748"/>
              </a:solidFill>
              <a:latin typeface="Archivo"/>
              <a:ea typeface="Archivo"/>
              <a:cs typeface="Archivo"/>
              <a:sym typeface="Archivo"/>
            </a:endParaRPr>
          </a:p>
        </p:txBody>
      </p:sp>
      <p:sp>
        <p:nvSpPr>
          <p:cNvPr id="257" name="Google Shape;257;p2"/>
          <p:cNvSpPr txBox="1"/>
          <p:nvPr/>
        </p:nvSpPr>
        <p:spPr>
          <a:xfrm>
            <a:off x="870622" y="620216"/>
            <a:ext cx="2079018" cy="45983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000"/>
              <a:buFont typeface="Calibri"/>
              <a:buNone/>
            </a:pPr>
            <a:endParaRPr sz="1000" b="0" i="0" u="none" strike="noStrike" cap="none">
              <a:solidFill>
                <a:srgbClr val="2462D1"/>
              </a:solidFill>
              <a:latin typeface="DM Sans"/>
              <a:ea typeface="DM Sans"/>
              <a:cs typeface="DM Sans"/>
              <a:sym typeface="DM Sans"/>
            </a:endParaRPr>
          </a:p>
        </p:txBody>
      </p:sp>
      <p:pic>
        <p:nvPicPr>
          <p:cNvPr id="258" name="Google Shape;258;p2"/>
          <p:cNvPicPr preferRelativeResize="0"/>
          <p:nvPr/>
        </p:nvPicPr>
        <p:blipFill rotWithShape="1">
          <a:blip r:embed="rId3">
            <a:alphaModFix/>
          </a:blip>
          <a:srcRect/>
          <a:stretch/>
        </p:blipFill>
        <p:spPr>
          <a:xfrm>
            <a:off x="10222133" y="728072"/>
            <a:ext cx="1116000" cy="244124"/>
          </a:xfrm>
          <a:prstGeom prst="rect">
            <a:avLst/>
          </a:prstGeom>
          <a:noFill/>
          <a:ln>
            <a:noFill/>
          </a:ln>
        </p:spPr>
      </p:pic>
      <p:sp>
        <p:nvSpPr>
          <p:cNvPr id="259" name="Google Shape;259;p2"/>
          <p:cNvSpPr txBox="1"/>
          <p:nvPr/>
        </p:nvSpPr>
        <p:spPr>
          <a:xfrm>
            <a:off x="870329" y="189931"/>
            <a:ext cx="2677679" cy="521402"/>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323809"/>
              </a:lnSpc>
              <a:spcBef>
                <a:spcPts val="0"/>
              </a:spcBef>
              <a:spcAft>
                <a:spcPts val="0"/>
              </a:spcAft>
              <a:buClr>
                <a:schemeClr val="dk1"/>
              </a:buClr>
              <a:buSzPct val="117647"/>
              <a:buFont typeface="Calibri"/>
              <a:buNone/>
            </a:pPr>
            <a:endParaRPr sz="1050" b="1" i="0" u="none" strike="noStrike" cap="none">
              <a:solidFill>
                <a:srgbClr val="2D3748"/>
              </a:solidFill>
              <a:latin typeface="Archivo"/>
              <a:ea typeface="Archivo"/>
              <a:cs typeface="Archivo"/>
              <a:sym typeface="Archivo"/>
            </a:endParaRPr>
          </a:p>
        </p:txBody>
      </p:sp>
      <p:sp>
        <p:nvSpPr>
          <p:cNvPr id="386" name="Google Shape;386;p2"/>
          <p:cNvSpPr txBox="1"/>
          <p:nvPr/>
        </p:nvSpPr>
        <p:spPr>
          <a:xfrm>
            <a:off x="576183" y="474667"/>
            <a:ext cx="8494693" cy="75093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4000" b="1" dirty="0">
                <a:solidFill>
                  <a:srgbClr val="2D3748"/>
                </a:solidFill>
                <a:latin typeface="Archivo" pitchFamily="2" charset="77"/>
                <a:ea typeface="DM Sans"/>
                <a:cs typeface="Archivo" pitchFamily="2" charset="77"/>
                <a:sym typeface="DM Sans"/>
              </a:rPr>
              <a:t>I</a:t>
            </a:r>
            <a:r>
              <a:rPr lang="en-US" sz="4000" b="1" i="0" u="none" strike="noStrike" cap="none" dirty="0">
                <a:solidFill>
                  <a:srgbClr val="2D3748"/>
                </a:solidFill>
                <a:latin typeface="Archivo" pitchFamily="2" charset="77"/>
                <a:ea typeface="DM Sans"/>
                <a:cs typeface="Archivo" pitchFamily="2" charset="77"/>
                <a:sym typeface="DM Sans"/>
              </a:rPr>
              <a:t>ndustry Recognized</a:t>
            </a:r>
            <a:endParaRPr lang="en-US" sz="1400" b="0" i="0" u="none" strike="noStrike" cap="none" dirty="0">
              <a:solidFill>
                <a:srgbClr val="000000"/>
              </a:solidFill>
              <a:latin typeface="Archivo" pitchFamily="2" charset="77"/>
              <a:cs typeface="Archivo" pitchFamily="2" charset="77"/>
              <a:sym typeface="Arial"/>
            </a:endParaRPr>
          </a:p>
        </p:txBody>
      </p:sp>
      <p:sp>
        <p:nvSpPr>
          <p:cNvPr id="10" name="Google Shape;254;p2">
            <a:extLst>
              <a:ext uri="{FF2B5EF4-FFF2-40B4-BE49-F238E27FC236}">
                <a16:creationId xmlns:a16="http://schemas.microsoft.com/office/drawing/2014/main" id="{42D065F6-C81D-85AF-80EA-D9342E0B4685}"/>
              </a:ext>
            </a:extLst>
          </p:cNvPr>
          <p:cNvSpPr/>
          <p:nvPr/>
        </p:nvSpPr>
        <p:spPr>
          <a:xfrm>
            <a:off x="1" y="4292752"/>
            <a:ext cx="4392000" cy="2565248"/>
          </a:xfrm>
          <a:prstGeom prst="rect">
            <a:avLst/>
          </a:prstGeom>
          <a:solidFill>
            <a:srgbClr val="EDF2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639;g27fcc328e70_1_47">
            <a:extLst>
              <a:ext uri="{FF2B5EF4-FFF2-40B4-BE49-F238E27FC236}">
                <a16:creationId xmlns:a16="http://schemas.microsoft.com/office/drawing/2014/main" id="{66742F58-3911-C216-D589-FB1A67ECF165}"/>
              </a:ext>
            </a:extLst>
          </p:cNvPr>
          <p:cNvSpPr/>
          <p:nvPr/>
        </p:nvSpPr>
        <p:spPr>
          <a:xfrm>
            <a:off x="8784000" y="1731517"/>
            <a:ext cx="3408000" cy="5122469"/>
          </a:xfrm>
          <a:prstGeom prst="rect">
            <a:avLst/>
          </a:prstGeom>
          <a:solidFill>
            <a:srgbClr val="EDF2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28" name="Google Shape;254;p2">
            <a:extLst>
              <a:ext uri="{FF2B5EF4-FFF2-40B4-BE49-F238E27FC236}">
                <a16:creationId xmlns:a16="http://schemas.microsoft.com/office/drawing/2014/main" id="{E324F17C-0C0A-B44C-F5FF-D6EDB9A67B32}"/>
              </a:ext>
            </a:extLst>
          </p:cNvPr>
          <p:cNvSpPr/>
          <p:nvPr/>
        </p:nvSpPr>
        <p:spPr>
          <a:xfrm>
            <a:off x="4392000" y="1731517"/>
            <a:ext cx="4392000" cy="5122469"/>
          </a:xfrm>
          <a:prstGeom prst="rect">
            <a:avLst/>
          </a:prstGeom>
          <a:solidFill>
            <a:srgbClr val="E2E8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9" name="Google Shape;254;p2">
            <a:extLst>
              <a:ext uri="{FF2B5EF4-FFF2-40B4-BE49-F238E27FC236}">
                <a16:creationId xmlns:a16="http://schemas.microsoft.com/office/drawing/2014/main" id="{A46D299F-0309-6BDB-EE02-7C140A30EABB}"/>
              </a:ext>
            </a:extLst>
          </p:cNvPr>
          <p:cNvSpPr/>
          <p:nvPr/>
        </p:nvSpPr>
        <p:spPr>
          <a:xfrm>
            <a:off x="4392001" y="4288738"/>
            <a:ext cx="4392000" cy="2565248"/>
          </a:xfrm>
          <a:prstGeom prst="rect">
            <a:avLst/>
          </a:prstGeom>
          <a:solidFill>
            <a:srgbClr val="CBD5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31" name="Picture 30" descr="A blue and white label with black text&#10;&#10;Description automatically generated">
            <a:extLst>
              <a:ext uri="{FF2B5EF4-FFF2-40B4-BE49-F238E27FC236}">
                <a16:creationId xmlns:a16="http://schemas.microsoft.com/office/drawing/2014/main" id="{7AC6D6A2-0DD1-BF6B-AEC6-59825BC96AEF}"/>
              </a:ext>
            </a:extLst>
          </p:cNvPr>
          <p:cNvPicPr>
            <a:picLocks noChangeAspect="1"/>
          </p:cNvPicPr>
          <p:nvPr/>
        </p:nvPicPr>
        <p:blipFill>
          <a:blip r:embed="rId4"/>
          <a:stretch>
            <a:fillRect/>
          </a:stretch>
        </p:blipFill>
        <p:spPr>
          <a:xfrm>
            <a:off x="641956" y="2040229"/>
            <a:ext cx="807905" cy="910241"/>
          </a:xfrm>
          <a:prstGeom prst="rect">
            <a:avLst/>
          </a:prstGeom>
        </p:spPr>
      </p:pic>
      <p:pic>
        <p:nvPicPr>
          <p:cNvPr id="33" name="Graphic 32">
            <a:extLst>
              <a:ext uri="{FF2B5EF4-FFF2-40B4-BE49-F238E27FC236}">
                <a16:creationId xmlns:a16="http://schemas.microsoft.com/office/drawing/2014/main" id="{02F47AA7-8EED-CA3E-47B7-C5F0A2BF64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330" y="4560244"/>
            <a:ext cx="629338" cy="918165"/>
          </a:xfrm>
          <a:prstGeom prst="rect">
            <a:avLst/>
          </a:prstGeom>
        </p:spPr>
      </p:pic>
      <p:pic>
        <p:nvPicPr>
          <p:cNvPr id="35" name="Picture 34" descr="A close up of a tag&#10;&#10;Description automatically generated">
            <a:extLst>
              <a:ext uri="{FF2B5EF4-FFF2-40B4-BE49-F238E27FC236}">
                <a16:creationId xmlns:a16="http://schemas.microsoft.com/office/drawing/2014/main" id="{F0B253C2-B341-B907-E5E4-A359011843CC}"/>
              </a:ext>
            </a:extLst>
          </p:cNvPr>
          <p:cNvPicPr>
            <a:picLocks noChangeAspect="1"/>
          </p:cNvPicPr>
          <p:nvPr/>
        </p:nvPicPr>
        <p:blipFill>
          <a:blip r:embed="rId7"/>
          <a:stretch>
            <a:fillRect/>
          </a:stretch>
        </p:blipFill>
        <p:spPr>
          <a:xfrm>
            <a:off x="5053367" y="4581822"/>
            <a:ext cx="629065" cy="897614"/>
          </a:xfrm>
          <a:prstGeom prst="rect">
            <a:avLst/>
          </a:prstGeom>
        </p:spPr>
      </p:pic>
      <p:pic>
        <p:nvPicPr>
          <p:cNvPr id="37" name="Picture 36" descr="A white text on a blue background&#10;&#10;Description automatically generated">
            <a:extLst>
              <a:ext uri="{FF2B5EF4-FFF2-40B4-BE49-F238E27FC236}">
                <a16:creationId xmlns:a16="http://schemas.microsoft.com/office/drawing/2014/main" id="{9D1E2CB5-7472-419D-E5C7-7F4D206DE589}"/>
              </a:ext>
            </a:extLst>
          </p:cNvPr>
          <p:cNvPicPr>
            <a:picLocks noChangeAspect="1"/>
          </p:cNvPicPr>
          <p:nvPr/>
        </p:nvPicPr>
        <p:blipFill>
          <a:blip r:embed="rId8"/>
          <a:stretch>
            <a:fillRect/>
          </a:stretch>
        </p:blipFill>
        <p:spPr>
          <a:xfrm>
            <a:off x="5025732" y="2040229"/>
            <a:ext cx="1313401" cy="702305"/>
          </a:xfrm>
          <a:prstGeom prst="roundRect">
            <a:avLst/>
          </a:prstGeom>
        </p:spPr>
      </p:pic>
      <p:sp>
        <p:nvSpPr>
          <p:cNvPr id="38" name="Google Shape;738;p43">
            <a:extLst>
              <a:ext uri="{FF2B5EF4-FFF2-40B4-BE49-F238E27FC236}">
                <a16:creationId xmlns:a16="http://schemas.microsoft.com/office/drawing/2014/main" id="{99A8F299-E568-7004-6FEF-AF308803C912}"/>
              </a:ext>
            </a:extLst>
          </p:cNvPr>
          <p:cNvSpPr txBox="1"/>
          <p:nvPr/>
        </p:nvSpPr>
        <p:spPr>
          <a:xfrm>
            <a:off x="4956503" y="2991818"/>
            <a:ext cx="3262993" cy="784790"/>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000" i="0" u="none" strike="noStrike" cap="none" dirty="0" err="1">
                <a:solidFill>
                  <a:srgbClr val="2D3748"/>
                </a:solidFill>
                <a:latin typeface="DM Sans"/>
                <a:ea typeface="DM Sans"/>
                <a:cs typeface="DM Sans"/>
                <a:sym typeface="DM Sans"/>
              </a:rPr>
              <a:t>ProjectMark</a:t>
            </a:r>
            <a:r>
              <a:rPr lang="en-US" sz="1000" i="0" u="none" strike="noStrike" cap="none" dirty="0">
                <a:solidFill>
                  <a:srgbClr val="2D3748"/>
                </a:solidFill>
                <a:latin typeface="DM Sans"/>
                <a:ea typeface="DM Sans"/>
                <a:cs typeface="DM Sans"/>
                <a:sym typeface="DM Sans"/>
              </a:rPr>
              <a:t> has been recognized as one of the 50 most promising startups of 2024 that are redefining the Contech ecosystem.</a:t>
            </a:r>
            <a:endParaRPr lang="en-US" sz="1000" dirty="0">
              <a:solidFill>
                <a:srgbClr val="2D3748"/>
              </a:solidFill>
              <a:latin typeface="DM Sans"/>
              <a:sym typeface="DM Sans"/>
            </a:endParaRPr>
          </a:p>
        </p:txBody>
      </p:sp>
      <p:sp>
        <p:nvSpPr>
          <p:cNvPr id="39" name="Google Shape;738;p43">
            <a:extLst>
              <a:ext uri="{FF2B5EF4-FFF2-40B4-BE49-F238E27FC236}">
                <a16:creationId xmlns:a16="http://schemas.microsoft.com/office/drawing/2014/main" id="{F71F0B23-9E81-00C0-84D4-8A0A603D1F67}"/>
              </a:ext>
            </a:extLst>
          </p:cNvPr>
          <p:cNvSpPr txBox="1"/>
          <p:nvPr/>
        </p:nvSpPr>
        <p:spPr>
          <a:xfrm>
            <a:off x="576183" y="2991818"/>
            <a:ext cx="3494655" cy="784790"/>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000" i="0" u="none" strike="noStrike" cap="none" dirty="0" err="1">
                <a:solidFill>
                  <a:srgbClr val="2D3748"/>
                </a:solidFill>
                <a:latin typeface="DM Sans"/>
                <a:ea typeface="DM Sans"/>
                <a:cs typeface="DM Sans"/>
                <a:sym typeface="DM Sans"/>
              </a:rPr>
              <a:t>ProjectMark</a:t>
            </a:r>
            <a:r>
              <a:rPr lang="en-US" sz="1000" i="0" u="none" strike="noStrike" cap="none" dirty="0">
                <a:solidFill>
                  <a:srgbClr val="2D3748"/>
                </a:solidFill>
                <a:latin typeface="DM Sans"/>
                <a:ea typeface="DM Sans"/>
                <a:cs typeface="DM Sans"/>
                <a:sym typeface="DM Sans"/>
              </a:rPr>
              <a:t> has been listed as one of the Top 50 Project Software for the construction industry in the Customer Relationship Management Category.</a:t>
            </a:r>
            <a:endParaRPr lang="en-US" sz="1000" dirty="0">
              <a:solidFill>
                <a:srgbClr val="2D3748"/>
              </a:solidFill>
              <a:latin typeface="DM Sans"/>
              <a:sym typeface="DM Sans"/>
            </a:endParaRPr>
          </a:p>
        </p:txBody>
      </p:sp>
      <p:sp>
        <p:nvSpPr>
          <p:cNvPr id="40" name="Google Shape;738;p43">
            <a:extLst>
              <a:ext uri="{FF2B5EF4-FFF2-40B4-BE49-F238E27FC236}">
                <a16:creationId xmlns:a16="http://schemas.microsoft.com/office/drawing/2014/main" id="{44FA7653-7390-D4EE-A36B-148216E5BB69}"/>
              </a:ext>
            </a:extLst>
          </p:cNvPr>
          <p:cNvSpPr txBox="1"/>
          <p:nvPr/>
        </p:nvSpPr>
        <p:spPr>
          <a:xfrm>
            <a:off x="4956503" y="5559803"/>
            <a:ext cx="3408000" cy="1015622"/>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000" i="0" u="none" strike="noStrike" cap="none" dirty="0" err="1">
                <a:solidFill>
                  <a:srgbClr val="2D3748"/>
                </a:solidFill>
                <a:latin typeface="DM Sans"/>
                <a:ea typeface="DM Sans"/>
                <a:cs typeface="DM Sans"/>
                <a:sym typeface="DM Sans"/>
              </a:rPr>
              <a:t>ProjectMark</a:t>
            </a:r>
            <a:r>
              <a:rPr lang="en-US" sz="1000" i="0" u="none" strike="noStrike" cap="none" dirty="0">
                <a:solidFill>
                  <a:srgbClr val="2D3748"/>
                </a:solidFill>
                <a:latin typeface="DM Sans"/>
                <a:ea typeface="DM Sans"/>
                <a:cs typeface="DM Sans"/>
                <a:sym typeface="DM Sans"/>
              </a:rPr>
              <a:t> achieved SOC 2 Type 2 certification, a rigorous cybersecurity compliance framework established by the American Institute of Certified Public Accountants (AICPA).</a:t>
            </a:r>
            <a:endParaRPr lang="en-US" sz="1000" dirty="0">
              <a:solidFill>
                <a:srgbClr val="2D3748"/>
              </a:solidFill>
              <a:latin typeface="DM Sans"/>
              <a:sym typeface="DM Sans"/>
            </a:endParaRPr>
          </a:p>
        </p:txBody>
      </p:sp>
      <p:sp>
        <p:nvSpPr>
          <p:cNvPr id="41" name="Google Shape;738;p43">
            <a:extLst>
              <a:ext uri="{FF2B5EF4-FFF2-40B4-BE49-F238E27FC236}">
                <a16:creationId xmlns:a16="http://schemas.microsoft.com/office/drawing/2014/main" id="{9FB8D8F9-A490-C941-D277-A1198268A564}"/>
              </a:ext>
            </a:extLst>
          </p:cNvPr>
          <p:cNvSpPr txBox="1"/>
          <p:nvPr/>
        </p:nvSpPr>
        <p:spPr>
          <a:xfrm>
            <a:off x="576183" y="5559803"/>
            <a:ext cx="3196401" cy="1015622"/>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000" dirty="0" err="1">
                <a:solidFill>
                  <a:srgbClr val="2D3748"/>
                </a:solidFill>
                <a:latin typeface="DM Sans"/>
                <a:sym typeface="DM Sans"/>
              </a:rPr>
              <a:t>ProjectMark</a:t>
            </a:r>
            <a:r>
              <a:rPr lang="en-US" sz="1000" dirty="0">
                <a:solidFill>
                  <a:srgbClr val="2D3748"/>
                </a:solidFill>
                <a:latin typeface="DM Sans"/>
                <a:sym typeface="DM Sans"/>
              </a:rPr>
              <a:t> comes highly recommended by its customers, earning an impressive 4.9 out of 5 rating on G2, the most trusted software review platform in the market.</a:t>
            </a:r>
          </a:p>
        </p:txBody>
      </p:sp>
      <p:pic>
        <p:nvPicPr>
          <p:cNvPr id="63" name="Picture 62" descr="A collage of men in hard hats&#10;&#10;Description automatically generated">
            <a:extLst>
              <a:ext uri="{FF2B5EF4-FFF2-40B4-BE49-F238E27FC236}">
                <a16:creationId xmlns:a16="http://schemas.microsoft.com/office/drawing/2014/main" id="{E9F3D309-FE31-4FAF-D2B0-B3DD775D1393}"/>
              </a:ext>
            </a:extLst>
          </p:cNvPr>
          <p:cNvPicPr>
            <a:picLocks noChangeAspect="1"/>
          </p:cNvPicPr>
          <p:nvPr/>
        </p:nvPicPr>
        <p:blipFill>
          <a:blip r:embed="rId9"/>
          <a:stretch>
            <a:fillRect/>
          </a:stretch>
        </p:blipFill>
        <p:spPr>
          <a:xfrm>
            <a:off x="9375132" y="2040228"/>
            <a:ext cx="2207566" cy="1261467"/>
          </a:xfrm>
          <a:prstGeom prst="roundRect">
            <a:avLst>
              <a:gd name="adj" fmla="val 11024"/>
            </a:avLst>
          </a:prstGeom>
        </p:spPr>
      </p:pic>
      <p:sp>
        <p:nvSpPr>
          <p:cNvPr id="192" name="Google Shape;738;p43">
            <a:extLst>
              <a:ext uri="{FF2B5EF4-FFF2-40B4-BE49-F238E27FC236}">
                <a16:creationId xmlns:a16="http://schemas.microsoft.com/office/drawing/2014/main" id="{B85ED862-C39D-5AA5-65A1-2F21873F641D}"/>
              </a:ext>
            </a:extLst>
          </p:cNvPr>
          <p:cNvSpPr txBox="1"/>
          <p:nvPr/>
        </p:nvSpPr>
        <p:spPr>
          <a:xfrm>
            <a:off x="9299182" y="3345966"/>
            <a:ext cx="2377636" cy="923289"/>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200" b="1" i="0" u="none" strike="noStrike" cap="none" dirty="0">
                <a:solidFill>
                  <a:srgbClr val="2D3748"/>
                </a:solidFill>
                <a:latin typeface="DM Sans"/>
                <a:ea typeface="DM Sans"/>
                <a:cs typeface="DM Sans"/>
                <a:sym typeface="DM Sans"/>
              </a:rPr>
              <a:t>Bartlett </a:t>
            </a:r>
            <a:r>
              <a:rPr lang="en-US" sz="1200" b="1" i="0" u="none" strike="noStrike" cap="none" dirty="0" err="1">
                <a:solidFill>
                  <a:srgbClr val="2D3748"/>
                </a:solidFill>
                <a:latin typeface="DM Sans"/>
                <a:ea typeface="DM Sans"/>
                <a:cs typeface="DM Sans"/>
                <a:sym typeface="DM Sans"/>
              </a:rPr>
              <a:t>Cocke</a:t>
            </a:r>
            <a:r>
              <a:rPr lang="en-US" sz="1200" b="1" i="0" u="none" strike="noStrike" cap="none" dirty="0">
                <a:solidFill>
                  <a:srgbClr val="2D3748"/>
                </a:solidFill>
                <a:latin typeface="DM Sans"/>
                <a:ea typeface="DM Sans"/>
                <a:cs typeface="DM Sans"/>
                <a:sym typeface="DM Sans"/>
              </a:rPr>
              <a:t> General Contractors Signs Enterprise Partnership with </a:t>
            </a:r>
            <a:r>
              <a:rPr lang="en-US" sz="1200" b="1" i="0" u="none" strike="noStrike" cap="none" dirty="0" err="1">
                <a:solidFill>
                  <a:srgbClr val="2D3748"/>
                </a:solidFill>
                <a:latin typeface="DM Sans"/>
                <a:ea typeface="DM Sans"/>
                <a:cs typeface="DM Sans"/>
                <a:sym typeface="DM Sans"/>
              </a:rPr>
              <a:t>ProjectMark</a:t>
            </a:r>
            <a:endParaRPr lang="en-US" sz="1200" b="1" dirty="0">
              <a:solidFill>
                <a:srgbClr val="2D3748"/>
              </a:solidFill>
              <a:latin typeface="DM Sans"/>
              <a:sym typeface="DM Sans"/>
            </a:endParaRPr>
          </a:p>
        </p:txBody>
      </p:sp>
      <p:sp>
        <p:nvSpPr>
          <p:cNvPr id="193" name="Google Shape;738;p43">
            <a:extLst>
              <a:ext uri="{FF2B5EF4-FFF2-40B4-BE49-F238E27FC236}">
                <a16:creationId xmlns:a16="http://schemas.microsoft.com/office/drawing/2014/main" id="{09121907-22A1-67C3-F17D-CF3B9C69379B}"/>
              </a:ext>
            </a:extLst>
          </p:cNvPr>
          <p:cNvSpPr txBox="1"/>
          <p:nvPr/>
        </p:nvSpPr>
        <p:spPr>
          <a:xfrm>
            <a:off x="9309738" y="4336099"/>
            <a:ext cx="2377635" cy="138495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800" i="0" u="none" strike="noStrike" cap="none" dirty="0" err="1">
                <a:solidFill>
                  <a:srgbClr val="2D3748"/>
                </a:solidFill>
                <a:latin typeface="DM Sans"/>
                <a:ea typeface="DM Sans"/>
                <a:cs typeface="DM Sans"/>
                <a:sym typeface="DM Sans"/>
              </a:rPr>
              <a:t>ProjectMark</a:t>
            </a:r>
            <a:r>
              <a:rPr lang="en-US" sz="800" i="0" u="none" strike="noStrike" cap="none" dirty="0">
                <a:solidFill>
                  <a:srgbClr val="2D3748"/>
                </a:solidFill>
                <a:latin typeface="DM Sans"/>
                <a:ea typeface="DM Sans"/>
                <a:cs typeface="DM Sans"/>
                <a:sym typeface="DM Sans"/>
              </a:rPr>
              <a:t> is proud to announce its strategic partnership with Bartlett </a:t>
            </a:r>
            <a:r>
              <a:rPr lang="en-US" sz="800" i="0" u="none" strike="noStrike" cap="none" dirty="0" err="1">
                <a:solidFill>
                  <a:srgbClr val="2D3748"/>
                </a:solidFill>
                <a:latin typeface="DM Sans"/>
                <a:ea typeface="DM Sans"/>
                <a:cs typeface="DM Sans"/>
                <a:sym typeface="DM Sans"/>
              </a:rPr>
              <a:t>Cocke</a:t>
            </a:r>
            <a:r>
              <a:rPr lang="en-US" sz="800" i="0" u="none" strike="noStrike" cap="none" dirty="0">
                <a:solidFill>
                  <a:srgbClr val="2D3748"/>
                </a:solidFill>
                <a:latin typeface="DM Sans"/>
                <a:ea typeface="DM Sans"/>
                <a:cs typeface="DM Sans"/>
                <a:sym typeface="DM Sans"/>
              </a:rPr>
              <a:t> General Contractors, a leading General Contractor in the construction industry. This collaboration aims to enhance Bartlett </a:t>
            </a:r>
            <a:r>
              <a:rPr lang="en-US" sz="800" i="0" u="none" strike="noStrike" cap="none" dirty="0" err="1">
                <a:solidFill>
                  <a:srgbClr val="2D3748"/>
                </a:solidFill>
                <a:latin typeface="DM Sans"/>
                <a:ea typeface="DM Sans"/>
                <a:cs typeface="DM Sans"/>
                <a:sym typeface="DM Sans"/>
              </a:rPr>
              <a:t>Cocke's</a:t>
            </a:r>
            <a:r>
              <a:rPr lang="en-US" sz="800" i="0" u="none" strike="noStrike" cap="none" dirty="0">
                <a:solidFill>
                  <a:srgbClr val="2D3748"/>
                </a:solidFill>
                <a:latin typeface="DM Sans"/>
                <a:ea typeface="DM Sans"/>
                <a:cs typeface="DM Sans"/>
                <a:sym typeface="DM Sans"/>
              </a:rPr>
              <a:t> ability to win projects, streamline workflows, and foster stronger client relationships.</a:t>
            </a:r>
            <a:endParaRPr lang="en-US" sz="800" dirty="0">
              <a:solidFill>
                <a:srgbClr val="2D3748"/>
              </a:solidFill>
              <a:latin typeface="DM Sans"/>
              <a:sym typeface="DM Sans"/>
            </a:endParaRPr>
          </a:p>
        </p:txBody>
      </p:sp>
      <p:cxnSp>
        <p:nvCxnSpPr>
          <p:cNvPr id="194" name="Google Shape;700;g27fcc328e70_1_126">
            <a:extLst>
              <a:ext uri="{FF2B5EF4-FFF2-40B4-BE49-F238E27FC236}">
                <a16:creationId xmlns:a16="http://schemas.microsoft.com/office/drawing/2014/main" id="{C799B822-5384-FD91-F6DC-015A878F3212}"/>
              </a:ext>
            </a:extLst>
          </p:cNvPr>
          <p:cNvCxnSpPr/>
          <p:nvPr/>
        </p:nvCxnSpPr>
        <p:spPr>
          <a:xfrm>
            <a:off x="9518516" y="6175379"/>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195" name="Google Shape;701;g27fcc328e70_1_126">
            <a:hlinkClick r:id="rId10"/>
            <a:extLst>
              <a:ext uri="{FF2B5EF4-FFF2-40B4-BE49-F238E27FC236}">
                <a16:creationId xmlns:a16="http://schemas.microsoft.com/office/drawing/2014/main" id="{F7605618-0EA8-73A6-E4D3-A59E4419266A}"/>
              </a:ext>
            </a:extLst>
          </p:cNvPr>
          <p:cNvSpPr txBox="1"/>
          <p:nvPr/>
        </p:nvSpPr>
        <p:spPr>
          <a:xfrm>
            <a:off x="9428724" y="6052288"/>
            <a:ext cx="1418141"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Read Article</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21187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202C"/>
        </a:solidFill>
        <a:effectLst/>
      </p:bgPr>
    </p:bg>
    <p:spTree>
      <p:nvGrpSpPr>
        <p:cNvPr id="1" name="Shape 135"/>
        <p:cNvGrpSpPr/>
        <p:nvPr/>
      </p:nvGrpSpPr>
      <p:grpSpPr>
        <a:xfrm>
          <a:off x="0" y="0"/>
          <a:ext cx="0" cy="0"/>
          <a:chOff x="0" y="0"/>
          <a:chExt cx="0" cy="0"/>
        </a:xfrm>
      </p:grpSpPr>
      <p:sp>
        <p:nvSpPr>
          <p:cNvPr id="9" name="TextBox 8">
            <a:extLst>
              <a:ext uri="{FF2B5EF4-FFF2-40B4-BE49-F238E27FC236}">
                <a16:creationId xmlns:a16="http://schemas.microsoft.com/office/drawing/2014/main" id="{CD601820-320F-E996-08E5-0FF7B3A50356}"/>
              </a:ext>
            </a:extLst>
          </p:cNvPr>
          <p:cNvSpPr txBox="1"/>
          <p:nvPr/>
        </p:nvSpPr>
        <p:spPr>
          <a:xfrm>
            <a:off x="957967" y="2167590"/>
            <a:ext cx="5267446" cy="1569660"/>
          </a:xfrm>
          <a:prstGeom prst="rect">
            <a:avLst/>
          </a:prstGeom>
          <a:noFill/>
        </p:spPr>
        <p:txBody>
          <a:bodyPr wrap="square" rtlCol="0">
            <a:spAutoFit/>
          </a:bodyPr>
          <a:lstStyle/>
          <a:p>
            <a:r>
              <a:rPr lang="en-CA" sz="4800" b="1" dirty="0">
                <a:solidFill>
                  <a:schemeClr val="bg1"/>
                </a:solidFill>
                <a:latin typeface="Archivo" pitchFamily="2" charset="77"/>
                <a:cs typeface="Archivo" pitchFamily="2" charset="77"/>
              </a:rPr>
              <a:t>Key Product Highlights</a:t>
            </a:r>
            <a:endParaRPr lang="en-US" sz="4800" b="1" dirty="0">
              <a:solidFill>
                <a:schemeClr val="bg1"/>
              </a:solidFill>
              <a:latin typeface="Archivo" pitchFamily="2" charset="77"/>
              <a:cs typeface="Archivo" pitchFamily="2" charset="77"/>
            </a:endParaRPr>
          </a:p>
        </p:txBody>
      </p:sp>
      <p:pic>
        <p:nvPicPr>
          <p:cNvPr id="13" name="Picture 12" descr="A screenshot of a computer&#10;&#10;Description automatically generated">
            <a:extLst>
              <a:ext uri="{FF2B5EF4-FFF2-40B4-BE49-F238E27FC236}">
                <a16:creationId xmlns:a16="http://schemas.microsoft.com/office/drawing/2014/main" id="{CC6C7817-E57B-7C3D-34FB-D628EBC6112A}"/>
              </a:ext>
            </a:extLst>
          </p:cNvPr>
          <p:cNvPicPr>
            <a:picLocks noChangeAspect="1"/>
          </p:cNvPicPr>
          <p:nvPr/>
        </p:nvPicPr>
        <p:blipFill>
          <a:blip r:embed="rId3"/>
          <a:stretch>
            <a:fillRect/>
          </a:stretch>
        </p:blipFill>
        <p:spPr>
          <a:xfrm>
            <a:off x="7188200" y="11637"/>
            <a:ext cx="5003800" cy="6858000"/>
          </a:xfrm>
          <a:prstGeom prst="rect">
            <a:avLst/>
          </a:prstGeom>
        </p:spPr>
      </p:pic>
      <p:pic>
        <p:nvPicPr>
          <p:cNvPr id="3" name="Google Shape;572;p3">
            <a:extLst>
              <a:ext uri="{FF2B5EF4-FFF2-40B4-BE49-F238E27FC236}">
                <a16:creationId xmlns:a16="http://schemas.microsoft.com/office/drawing/2014/main" id="{FFC0CBC1-A2A0-092B-9116-D8292A4D405D}"/>
              </a:ext>
            </a:extLst>
          </p:cNvPr>
          <p:cNvPicPr preferRelativeResize="0"/>
          <p:nvPr/>
        </p:nvPicPr>
        <p:blipFill rotWithShape="1">
          <a:blip r:embed="rId4">
            <a:alphaModFix/>
          </a:blip>
          <a:srcRect/>
          <a:stretch/>
        </p:blipFill>
        <p:spPr>
          <a:xfrm>
            <a:off x="1101572" y="5347915"/>
            <a:ext cx="1625600" cy="355600"/>
          </a:xfrm>
          <a:prstGeom prst="rect">
            <a:avLst/>
          </a:prstGeom>
          <a:noFill/>
          <a:ln>
            <a:noFill/>
          </a:ln>
        </p:spPr>
      </p:pic>
    </p:spTree>
    <p:extLst>
      <p:ext uri="{BB962C8B-B14F-4D97-AF65-F5344CB8AC3E}">
        <p14:creationId xmlns:p14="http://schemas.microsoft.com/office/powerpoint/2010/main" val="52498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7"/>
          <p:cNvSpPr/>
          <p:nvPr/>
        </p:nvSpPr>
        <p:spPr>
          <a:xfrm>
            <a:off x="0" y="3428999"/>
            <a:ext cx="12192000" cy="3429001"/>
          </a:xfrm>
          <a:prstGeom prst="rect">
            <a:avLst/>
          </a:prstGeom>
          <a:solidFill>
            <a:srgbClr val="EDF2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09" name="Google Shape;409;p7"/>
          <p:cNvGrpSpPr/>
          <p:nvPr/>
        </p:nvGrpSpPr>
        <p:grpSpPr>
          <a:xfrm>
            <a:off x="4817972" y="5295900"/>
            <a:ext cx="9140889" cy="1562100"/>
            <a:chOff x="-2283537" y="4518000"/>
            <a:chExt cx="13134351" cy="2340000"/>
          </a:xfrm>
        </p:grpSpPr>
        <p:cxnSp>
          <p:nvCxnSpPr>
            <p:cNvPr id="410" name="Google Shape;410;p7"/>
            <p:cNvCxnSpPr/>
            <p:nvPr/>
          </p:nvCxnSpPr>
          <p:spPr>
            <a:xfrm flipH="1">
              <a:off x="-228353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1" name="Google Shape;411;p7"/>
            <p:cNvCxnSpPr/>
            <p:nvPr/>
          </p:nvCxnSpPr>
          <p:spPr>
            <a:xfrm flipH="1">
              <a:off x="-219505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2" name="Google Shape;412;p7"/>
            <p:cNvCxnSpPr/>
            <p:nvPr/>
          </p:nvCxnSpPr>
          <p:spPr>
            <a:xfrm flipH="1">
              <a:off x="-210658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3" name="Google Shape;413;p7"/>
            <p:cNvCxnSpPr/>
            <p:nvPr/>
          </p:nvCxnSpPr>
          <p:spPr>
            <a:xfrm flipH="1">
              <a:off x="-201810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4" name="Google Shape;414;p7"/>
            <p:cNvCxnSpPr/>
            <p:nvPr/>
          </p:nvCxnSpPr>
          <p:spPr>
            <a:xfrm flipH="1">
              <a:off x="-192962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5" name="Google Shape;415;p7"/>
            <p:cNvCxnSpPr/>
            <p:nvPr/>
          </p:nvCxnSpPr>
          <p:spPr>
            <a:xfrm flipH="1">
              <a:off x="-184114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6" name="Google Shape;416;p7"/>
            <p:cNvCxnSpPr/>
            <p:nvPr/>
          </p:nvCxnSpPr>
          <p:spPr>
            <a:xfrm flipH="1">
              <a:off x="-175266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7" name="Google Shape;417;p7"/>
            <p:cNvCxnSpPr/>
            <p:nvPr/>
          </p:nvCxnSpPr>
          <p:spPr>
            <a:xfrm flipH="1">
              <a:off x="-166419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8" name="Google Shape;418;p7"/>
            <p:cNvCxnSpPr/>
            <p:nvPr/>
          </p:nvCxnSpPr>
          <p:spPr>
            <a:xfrm flipH="1">
              <a:off x="-157571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19" name="Google Shape;419;p7"/>
            <p:cNvCxnSpPr/>
            <p:nvPr/>
          </p:nvCxnSpPr>
          <p:spPr>
            <a:xfrm flipH="1">
              <a:off x="-148723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0" name="Google Shape;420;p7"/>
            <p:cNvCxnSpPr/>
            <p:nvPr/>
          </p:nvCxnSpPr>
          <p:spPr>
            <a:xfrm flipH="1">
              <a:off x="-139875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1" name="Google Shape;421;p7"/>
            <p:cNvCxnSpPr/>
            <p:nvPr/>
          </p:nvCxnSpPr>
          <p:spPr>
            <a:xfrm flipH="1">
              <a:off x="-131027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2" name="Google Shape;422;p7"/>
            <p:cNvCxnSpPr/>
            <p:nvPr/>
          </p:nvCxnSpPr>
          <p:spPr>
            <a:xfrm flipH="1">
              <a:off x="-122180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3" name="Google Shape;423;p7"/>
            <p:cNvCxnSpPr/>
            <p:nvPr/>
          </p:nvCxnSpPr>
          <p:spPr>
            <a:xfrm flipH="1">
              <a:off x="-113332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4" name="Google Shape;424;p7"/>
            <p:cNvCxnSpPr/>
            <p:nvPr/>
          </p:nvCxnSpPr>
          <p:spPr>
            <a:xfrm flipH="1">
              <a:off x="-104484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5" name="Google Shape;425;p7"/>
            <p:cNvCxnSpPr/>
            <p:nvPr/>
          </p:nvCxnSpPr>
          <p:spPr>
            <a:xfrm flipH="1">
              <a:off x="-95636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6" name="Google Shape;426;p7"/>
            <p:cNvCxnSpPr/>
            <p:nvPr/>
          </p:nvCxnSpPr>
          <p:spPr>
            <a:xfrm flipH="1">
              <a:off x="-86788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7" name="Google Shape;427;p7"/>
            <p:cNvCxnSpPr/>
            <p:nvPr/>
          </p:nvCxnSpPr>
          <p:spPr>
            <a:xfrm flipH="1">
              <a:off x="-77941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8" name="Google Shape;428;p7"/>
            <p:cNvCxnSpPr/>
            <p:nvPr/>
          </p:nvCxnSpPr>
          <p:spPr>
            <a:xfrm flipH="1">
              <a:off x="-69093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29" name="Google Shape;429;p7"/>
            <p:cNvCxnSpPr/>
            <p:nvPr/>
          </p:nvCxnSpPr>
          <p:spPr>
            <a:xfrm flipH="1">
              <a:off x="-60245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0" name="Google Shape;430;p7"/>
            <p:cNvCxnSpPr/>
            <p:nvPr/>
          </p:nvCxnSpPr>
          <p:spPr>
            <a:xfrm flipH="1">
              <a:off x="-51397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1" name="Google Shape;431;p7"/>
            <p:cNvCxnSpPr/>
            <p:nvPr/>
          </p:nvCxnSpPr>
          <p:spPr>
            <a:xfrm flipH="1">
              <a:off x="-42549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2" name="Google Shape;432;p7"/>
            <p:cNvCxnSpPr/>
            <p:nvPr/>
          </p:nvCxnSpPr>
          <p:spPr>
            <a:xfrm flipH="1">
              <a:off x="-33702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3" name="Google Shape;433;p7"/>
            <p:cNvCxnSpPr/>
            <p:nvPr/>
          </p:nvCxnSpPr>
          <p:spPr>
            <a:xfrm flipH="1">
              <a:off x="-24854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4" name="Google Shape;434;p7"/>
            <p:cNvCxnSpPr/>
            <p:nvPr/>
          </p:nvCxnSpPr>
          <p:spPr>
            <a:xfrm flipH="1">
              <a:off x="-16006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5" name="Google Shape;435;p7"/>
            <p:cNvCxnSpPr/>
            <p:nvPr/>
          </p:nvCxnSpPr>
          <p:spPr>
            <a:xfrm flipH="1">
              <a:off x="-7158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6" name="Google Shape;436;p7"/>
            <p:cNvCxnSpPr/>
            <p:nvPr/>
          </p:nvCxnSpPr>
          <p:spPr>
            <a:xfrm flipH="1">
              <a:off x="1689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7" name="Google Shape;437;p7"/>
            <p:cNvCxnSpPr/>
            <p:nvPr/>
          </p:nvCxnSpPr>
          <p:spPr>
            <a:xfrm flipH="1">
              <a:off x="10536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8" name="Google Shape;438;p7"/>
            <p:cNvCxnSpPr/>
            <p:nvPr/>
          </p:nvCxnSpPr>
          <p:spPr>
            <a:xfrm flipH="1">
              <a:off x="19384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39" name="Google Shape;439;p7"/>
            <p:cNvCxnSpPr/>
            <p:nvPr/>
          </p:nvCxnSpPr>
          <p:spPr>
            <a:xfrm flipH="1">
              <a:off x="28232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0" name="Google Shape;440;p7"/>
            <p:cNvCxnSpPr/>
            <p:nvPr/>
          </p:nvCxnSpPr>
          <p:spPr>
            <a:xfrm flipH="1">
              <a:off x="37080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1" name="Google Shape;441;p7"/>
            <p:cNvCxnSpPr/>
            <p:nvPr/>
          </p:nvCxnSpPr>
          <p:spPr>
            <a:xfrm flipH="1">
              <a:off x="45928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2" name="Google Shape;442;p7"/>
            <p:cNvCxnSpPr/>
            <p:nvPr/>
          </p:nvCxnSpPr>
          <p:spPr>
            <a:xfrm flipH="1">
              <a:off x="54775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3" name="Google Shape;443;p7"/>
            <p:cNvCxnSpPr/>
            <p:nvPr/>
          </p:nvCxnSpPr>
          <p:spPr>
            <a:xfrm flipH="1">
              <a:off x="63623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4" name="Google Shape;444;p7"/>
            <p:cNvCxnSpPr/>
            <p:nvPr/>
          </p:nvCxnSpPr>
          <p:spPr>
            <a:xfrm flipH="1">
              <a:off x="72471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5" name="Google Shape;445;p7"/>
            <p:cNvCxnSpPr/>
            <p:nvPr/>
          </p:nvCxnSpPr>
          <p:spPr>
            <a:xfrm flipH="1">
              <a:off x="81319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6" name="Google Shape;446;p7"/>
            <p:cNvCxnSpPr/>
            <p:nvPr/>
          </p:nvCxnSpPr>
          <p:spPr>
            <a:xfrm flipH="1">
              <a:off x="90167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7" name="Google Shape;447;p7"/>
            <p:cNvCxnSpPr/>
            <p:nvPr/>
          </p:nvCxnSpPr>
          <p:spPr>
            <a:xfrm flipH="1">
              <a:off x="99014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8" name="Google Shape;448;p7"/>
            <p:cNvCxnSpPr/>
            <p:nvPr/>
          </p:nvCxnSpPr>
          <p:spPr>
            <a:xfrm flipH="1">
              <a:off x="107862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49" name="Google Shape;449;p7"/>
            <p:cNvCxnSpPr/>
            <p:nvPr/>
          </p:nvCxnSpPr>
          <p:spPr>
            <a:xfrm flipH="1">
              <a:off x="116710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0" name="Google Shape;450;p7"/>
            <p:cNvCxnSpPr/>
            <p:nvPr/>
          </p:nvCxnSpPr>
          <p:spPr>
            <a:xfrm flipH="1">
              <a:off x="125558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1" name="Google Shape;451;p7"/>
            <p:cNvCxnSpPr/>
            <p:nvPr/>
          </p:nvCxnSpPr>
          <p:spPr>
            <a:xfrm flipH="1">
              <a:off x="134406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2" name="Google Shape;452;p7"/>
            <p:cNvCxnSpPr/>
            <p:nvPr/>
          </p:nvCxnSpPr>
          <p:spPr>
            <a:xfrm flipH="1">
              <a:off x="143253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3" name="Google Shape;453;p7"/>
            <p:cNvCxnSpPr/>
            <p:nvPr/>
          </p:nvCxnSpPr>
          <p:spPr>
            <a:xfrm flipH="1">
              <a:off x="152101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4" name="Google Shape;454;p7"/>
            <p:cNvCxnSpPr/>
            <p:nvPr/>
          </p:nvCxnSpPr>
          <p:spPr>
            <a:xfrm flipH="1">
              <a:off x="160949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5" name="Google Shape;455;p7"/>
            <p:cNvCxnSpPr/>
            <p:nvPr/>
          </p:nvCxnSpPr>
          <p:spPr>
            <a:xfrm flipH="1">
              <a:off x="169797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6" name="Google Shape;456;p7"/>
            <p:cNvCxnSpPr/>
            <p:nvPr/>
          </p:nvCxnSpPr>
          <p:spPr>
            <a:xfrm flipH="1">
              <a:off x="178645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7" name="Google Shape;457;p7"/>
            <p:cNvCxnSpPr/>
            <p:nvPr/>
          </p:nvCxnSpPr>
          <p:spPr>
            <a:xfrm flipH="1">
              <a:off x="187492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8" name="Google Shape;458;p7"/>
            <p:cNvCxnSpPr/>
            <p:nvPr/>
          </p:nvCxnSpPr>
          <p:spPr>
            <a:xfrm flipH="1">
              <a:off x="196340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59" name="Google Shape;459;p7"/>
            <p:cNvCxnSpPr/>
            <p:nvPr/>
          </p:nvCxnSpPr>
          <p:spPr>
            <a:xfrm flipH="1">
              <a:off x="205188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0" name="Google Shape;460;p7"/>
            <p:cNvCxnSpPr/>
            <p:nvPr/>
          </p:nvCxnSpPr>
          <p:spPr>
            <a:xfrm flipH="1">
              <a:off x="214036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1" name="Google Shape;461;p7"/>
            <p:cNvCxnSpPr/>
            <p:nvPr/>
          </p:nvCxnSpPr>
          <p:spPr>
            <a:xfrm flipH="1">
              <a:off x="222884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2" name="Google Shape;462;p7"/>
            <p:cNvCxnSpPr/>
            <p:nvPr/>
          </p:nvCxnSpPr>
          <p:spPr>
            <a:xfrm flipH="1">
              <a:off x="231731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3" name="Google Shape;463;p7"/>
            <p:cNvCxnSpPr/>
            <p:nvPr/>
          </p:nvCxnSpPr>
          <p:spPr>
            <a:xfrm flipH="1">
              <a:off x="240579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4" name="Google Shape;464;p7"/>
            <p:cNvCxnSpPr/>
            <p:nvPr/>
          </p:nvCxnSpPr>
          <p:spPr>
            <a:xfrm flipH="1">
              <a:off x="249427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5" name="Google Shape;465;p7"/>
            <p:cNvCxnSpPr/>
            <p:nvPr/>
          </p:nvCxnSpPr>
          <p:spPr>
            <a:xfrm flipH="1">
              <a:off x="258275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6" name="Google Shape;466;p7"/>
            <p:cNvCxnSpPr/>
            <p:nvPr/>
          </p:nvCxnSpPr>
          <p:spPr>
            <a:xfrm flipH="1">
              <a:off x="267123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7" name="Google Shape;467;p7"/>
            <p:cNvCxnSpPr/>
            <p:nvPr/>
          </p:nvCxnSpPr>
          <p:spPr>
            <a:xfrm flipH="1">
              <a:off x="275970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8" name="Google Shape;468;p7"/>
            <p:cNvCxnSpPr/>
            <p:nvPr/>
          </p:nvCxnSpPr>
          <p:spPr>
            <a:xfrm flipH="1">
              <a:off x="284818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69" name="Google Shape;469;p7"/>
            <p:cNvCxnSpPr/>
            <p:nvPr/>
          </p:nvCxnSpPr>
          <p:spPr>
            <a:xfrm flipH="1">
              <a:off x="293666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0" name="Google Shape;470;p7"/>
            <p:cNvCxnSpPr/>
            <p:nvPr/>
          </p:nvCxnSpPr>
          <p:spPr>
            <a:xfrm flipH="1">
              <a:off x="302514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1" name="Google Shape;471;p7"/>
            <p:cNvCxnSpPr/>
            <p:nvPr/>
          </p:nvCxnSpPr>
          <p:spPr>
            <a:xfrm flipH="1">
              <a:off x="311362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2" name="Google Shape;472;p7"/>
            <p:cNvCxnSpPr/>
            <p:nvPr/>
          </p:nvCxnSpPr>
          <p:spPr>
            <a:xfrm flipH="1">
              <a:off x="320209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3" name="Google Shape;473;p7"/>
            <p:cNvCxnSpPr/>
            <p:nvPr/>
          </p:nvCxnSpPr>
          <p:spPr>
            <a:xfrm flipH="1">
              <a:off x="329057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4" name="Google Shape;474;p7"/>
            <p:cNvCxnSpPr/>
            <p:nvPr/>
          </p:nvCxnSpPr>
          <p:spPr>
            <a:xfrm flipH="1">
              <a:off x="337905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5" name="Google Shape;475;p7"/>
            <p:cNvCxnSpPr/>
            <p:nvPr/>
          </p:nvCxnSpPr>
          <p:spPr>
            <a:xfrm flipH="1">
              <a:off x="346753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6" name="Google Shape;476;p7"/>
            <p:cNvCxnSpPr/>
            <p:nvPr/>
          </p:nvCxnSpPr>
          <p:spPr>
            <a:xfrm flipH="1">
              <a:off x="355601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7" name="Google Shape;477;p7"/>
            <p:cNvCxnSpPr/>
            <p:nvPr/>
          </p:nvCxnSpPr>
          <p:spPr>
            <a:xfrm flipH="1">
              <a:off x="364448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8" name="Google Shape;478;p7"/>
            <p:cNvCxnSpPr/>
            <p:nvPr/>
          </p:nvCxnSpPr>
          <p:spPr>
            <a:xfrm flipH="1">
              <a:off x="373296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79" name="Google Shape;479;p7"/>
            <p:cNvCxnSpPr/>
            <p:nvPr/>
          </p:nvCxnSpPr>
          <p:spPr>
            <a:xfrm flipH="1">
              <a:off x="382144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0" name="Google Shape;480;p7"/>
            <p:cNvCxnSpPr/>
            <p:nvPr/>
          </p:nvCxnSpPr>
          <p:spPr>
            <a:xfrm flipH="1">
              <a:off x="390992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1" name="Google Shape;481;p7"/>
            <p:cNvCxnSpPr/>
            <p:nvPr/>
          </p:nvCxnSpPr>
          <p:spPr>
            <a:xfrm flipH="1">
              <a:off x="399840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2" name="Google Shape;482;p7"/>
            <p:cNvCxnSpPr/>
            <p:nvPr/>
          </p:nvCxnSpPr>
          <p:spPr>
            <a:xfrm flipH="1">
              <a:off x="408687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3" name="Google Shape;483;p7"/>
            <p:cNvCxnSpPr/>
            <p:nvPr/>
          </p:nvCxnSpPr>
          <p:spPr>
            <a:xfrm flipH="1">
              <a:off x="417535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4" name="Google Shape;484;p7"/>
            <p:cNvCxnSpPr/>
            <p:nvPr/>
          </p:nvCxnSpPr>
          <p:spPr>
            <a:xfrm flipH="1">
              <a:off x="426383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5" name="Google Shape;485;p7"/>
            <p:cNvCxnSpPr/>
            <p:nvPr/>
          </p:nvCxnSpPr>
          <p:spPr>
            <a:xfrm flipH="1">
              <a:off x="435231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6" name="Google Shape;486;p7"/>
            <p:cNvCxnSpPr/>
            <p:nvPr/>
          </p:nvCxnSpPr>
          <p:spPr>
            <a:xfrm flipH="1">
              <a:off x="444079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7" name="Google Shape;487;p7"/>
            <p:cNvCxnSpPr/>
            <p:nvPr/>
          </p:nvCxnSpPr>
          <p:spPr>
            <a:xfrm flipH="1">
              <a:off x="452926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8" name="Google Shape;488;p7"/>
            <p:cNvCxnSpPr/>
            <p:nvPr/>
          </p:nvCxnSpPr>
          <p:spPr>
            <a:xfrm flipH="1">
              <a:off x="461774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89" name="Google Shape;489;p7"/>
            <p:cNvCxnSpPr/>
            <p:nvPr/>
          </p:nvCxnSpPr>
          <p:spPr>
            <a:xfrm flipH="1">
              <a:off x="470622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0" name="Google Shape;490;p7"/>
            <p:cNvCxnSpPr/>
            <p:nvPr/>
          </p:nvCxnSpPr>
          <p:spPr>
            <a:xfrm flipH="1">
              <a:off x="479470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1" name="Google Shape;491;p7"/>
            <p:cNvCxnSpPr/>
            <p:nvPr/>
          </p:nvCxnSpPr>
          <p:spPr>
            <a:xfrm flipH="1">
              <a:off x="488318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2" name="Google Shape;492;p7"/>
            <p:cNvCxnSpPr/>
            <p:nvPr/>
          </p:nvCxnSpPr>
          <p:spPr>
            <a:xfrm flipH="1">
              <a:off x="497165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3" name="Google Shape;493;p7"/>
            <p:cNvCxnSpPr/>
            <p:nvPr/>
          </p:nvCxnSpPr>
          <p:spPr>
            <a:xfrm flipH="1">
              <a:off x="506013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4" name="Google Shape;494;p7"/>
            <p:cNvCxnSpPr/>
            <p:nvPr/>
          </p:nvCxnSpPr>
          <p:spPr>
            <a:xfrm flipH="1">
              <a:off x="514861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5" name="Google Shape;495;p7"/>
            <p:cNvCxnSpPr/>
            <p:nvPr/>
          </p:nvCxnSpPr>
          <p:spPr>
            <a:xfrm flipH="1">
              <a:off x="523709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6" name="Google Shape;496;p7"/>
            <p:cNvCxnSpPr/>
            <p:nvPr/>
          </p:nvCxnSpPr>
          <p:spPr>
            <a:xfrm flipH="1">
              <a:off x="532557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7" name="Google Shape;497;p7"/>
            <p:cNvCxnSpPr/>
            <p:nvPr/>
          </p:nvCxnSpPr>
          <p:spPr>
            <a:xfrm flipH="1">
              <a:off x="541404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8" name="Google Shape;498;p7"/>
            <p:cNvCxnSpPr/>
            <p:nvPr/>
          </p:nvCxnSpPr>
          <p:spPr>
            <a:xfrm flipH="1">
              <a:off x="550252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499" name="Google Shape;499;p7"/>
            <p:cNvCxnSpPr/>
            <p:nvPr/>
          </p:nvCxnSpPr>
          <p:spPr>
            <a:xfrm flipH="1">
              <a:off x="559100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0" name="Google Shape;500;p7"/>
            <p:cNvCxnSpPr/>
            <p:nvPr/>
          </p:nvCxnSpPr>
          <p:spPr>
            <a:xfrm flipH="1">
              <a:off x="567948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1" name="Google Shape;501;p7"/>
            <p:cNvCxnSpPr/>
            <p:nvPr/>
          </p:nvCxnSpPr>
          <p:spPr>
            <a:xfrm flipH="1">
              <a:off x="576796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2" name="Google Shape;502;p7"/>
            <p:cNvCxnSpPr/>
            <p:nvPr/>
          </p:nvCxnSpPr>
          <p:spPr>
            <a:xfrm flipH="1">
              <a:off x="585643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3" name="Google Shape;503;p7"/>
            <p:cNvCxnSpPr/>
            <p:nvPr/>
          </p:nvCxnSpPr>
          <p:spPr>
            <a:xfrm flipH="1">
              <a:off x="594491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4" name="Google Shape;504;p7"/>
            <p:cNvCxnSpPr/>
            <p:nvPr/>
          </p:nvCxnSpPr>
          <p:spPr>
            <a:xfrm flipH="1">
              <a:off x="603339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5" name="Google Shape;505;p7"/>
            <p:cNvCxnSpPr/>
            <p:nvPr/>
          </p:nvCxnSpPr>
          <p:spPr>
            <a:xfrm flipH="1">
              <a:off x="612187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6" name="Google Shape;506;p7"/>
            <p:cNvCxnSpPr/>
            <p:nvPr/>
          </p:nvCxnSpPr>
          <p:spPr>
            <a:xfrm flipH="1">
              <a:off x="621035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7" name="Google Shape;507;p7"/>
            <p:cNvCxnSpPr/>
            <p:nvPr/>
          </p:nvCxnSpPr>
          <p:spPr>
            <a:xfrm flipH="1">
              <a:off x="629882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8" name="Google Shape;508;p7"/>
            <p:cNvCxnSpPr/>
            <p:nvPr/>
          </p:nvCxnSpPr>
          <p:spPr>
            <a:xfrm flipH="1">
              <a:off x="638730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09" name="Google Shape;509;p7"/>
            <p:cNvCxnSpPr/>
            <p:nvPr/>
          </p:nvCxnSpPr>
          <p:spPr>
            <a:xfrm flipH="1">
              <a:off x="647578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0" name="Google Shape;510;p7"/>
            <p:cNvCxnSpPr/>
            <p:nvPr/>
          </p:nvCxnSpPr>
          <p:spPr>
            <a:xfrm flipH="1">
              <a:off x="656426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1" name="Google Shape;511;p7"/>
            <p:cNvCxnSpPr/>
            <p:nvPr/>
          </p:nvCxnSpPr>
          <p:spPr>
            <a:xfrm flipH="1">
              <a:off x="665274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2" name="Google Shape;512;p7"/>
            <p:cNvCxnSpPr/>
            <p:nvPr/>
          </p:nvCxnSpPr>
          <p:spPr>
            <a:xfrm flipH="1">
              <a:off x="674121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3" name="Google Shape;513;p7"/>
            <p:cNvCxnSpPr/>
            <p:nvPr/>
          </p:nvCxnSpPr>
          <p:spPr>
            <a:xfrm flipH="1">
              <a:off x="682969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4" name="Google Shape;514;p7"/>
            <p:cNvCxnSpPr/>
            <p:nvPr/>
          </p:nvCxnSpPr>
          <p:spPr>
            <a:xfrm flipH="1">
              <a:off x="691817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5" name="Google Shape;515;p7"/>
            <p:cNvCxnSpPr/>
            <p:nvPr/>
          </p:nvCxnSpPr>
          <p:spPr>
            <a:xfrm flipH="1">
              <a:off x="700665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6" name="Google Shape;516;p7"/>
            <p:cNvCxnSpPr/>
            <p:nvPr/>
          </p:nvCxnSpPr>
          <p:spPr>
            <a:xfrm flipH="1">
              <a:off x="709513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7" name="Google Shape;517;p7"/>
            <p:cNvCxnSpPr/>
            <p:nvPr/>
          </p:nvCxnSpPr>
          <p:spPr>
            <a:xfrm flipH="1">
              <a:off x="718360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8" name="Google Shape;518;p7"/>
            <p:cNvCxnSpPr/>
            <p:nvPr/>
          </p:nvCxnSpPr>
          <p:spPr>
            <a:xfrm flipH="1">
              <a:off x="727208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19" name="Google Shape;519;p7"/>
            <p:cNvCxnSpPr/>
            <p:nvPr/>
          </p:nvCxnSpPr>
          <p:spPr>
            <a:xfrm flipH="1">
              <a:off x="736056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0" name="Google Shape;520;p7"/>
            <p:cNvCxnSpPr/>
            <p:nvPr/>
          </p:nvCxnSpPr>
          <p:spPr>
            <a:xfrm flipH="1">
              <a:off x="744904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1" name="Google Shape;521;p7"/>
            <p:cNvCxnSpPr/>
            <p:nvPr/>
          </p:nvCxnSpPr>
          <p:spPr>
            <a:xfrm flipH="1">
              <a:off x="753752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2" name="Google Shape;522;p7"/>
            <p:cNvCxnSpPr/>
            <p:nvPr/>
          </p:nvCxnSpPr>
          <p:spPr>
            <a:xfrm flipH="1">
              <a:off x="762599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3" name="Google Shape;523;p7"/>
            <p:cNvCxnSpPr/>
            <p:nvPr/>
          </p:nvCxnSpPr>
          <p:spPr>
            <a:xfrm flipH="1">
              <a:off x="771447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4" name="Google Shape;524;p7"/>
            <p:cNvCxnSpPr/>
            <p:nvPr/>
          </p:nvCxnSpPr>
          <p:spPr>
            <a:xfrm flipH="1">
              <a:off x="780295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5" name="Google Shape;525;p7"/>
            <p:cNvCxnSpPr/>
            <p:nvPr/>
          </p:nvCxnSpPr>
          <p:spPr>
            <a:xfrm flipH="1">
              <a:off x="789143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6" name="Google Shape;526;p7"/>
            <p:cNvCxnSpPr/>
            <p:nvPr/>
          </p:nvCxnSpPr>
          <p:spPr>
            <a:xfrm flipH="1">
              <a:off x="797991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7" name="Google Shape;527;p7"/>
            <p:cNvCxnSpPr/>
            <p:nvPr/>
          </p:nvCxnSpPr>
          <p:spPr>
            <a:xfrm flipH="1">
              <a:off x="8068389"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8" name="Google Shape;528;p7"/>
            <p:cNvCxnSpPr/>
            <p:nvPr/>
          </p:nvCxnSpPr>
          <p:spPr>
            <a:xfrm flipH="1">
              <a:off x="8156867"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29" name="Google Shape;529;p7"/>
            <p:cNvCxnSpPr/>
            <p:nvPr/>
          </p:nvCxnSpPr>
          <p:spPr>
            <a:xfrm flipH="1">
              <a:off x="8245345"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30" name="Google Shape;530;p7"/>
            <p:cNvCxnSpPr/>
            <p:nvPr/>
          </p:nvCxnSpPr>
          <p:spPr>
            <a:xfrm flipH="1">
              <a:off x="8333823"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31" name="Google Shape;531;p7"/>
            <p:cNvCxnSpPr/>
            <p:nvPr/>
          </p:nvCxnSpPr>
          <p:spPr>
            <a:xfrm flipH="1">
              <a:off x="8422301" y="4518000"/>
              <a:ext cx="2340000" cy="2340000"/>
            </a:xfrm>
            <a:prstGeom prst="straightConnector1">
              <a:avLst/>
            </a:prstGeom>
            <a:noFill/>
            <a:ln w="9525" cap="flat" cmpd="sng">
              <a:solidFill>
                <a:srgbClr val="A0AEC0"/>
              </a:solidFill>
              <a:prstDash val="solid"/>
              <a:miter lim="800000"/>
              <a:headEnd type="none" w="sm" len="sm"/>
              <a:tailEnd type="none" w="sm" len="sm"/>
            </a:ln>
          </p:spPr>
        </p:cxnSp>
        <p:cxnSp>
          <p:nvCxnSpPr>
            <p:cNvPr id="532" name="Google Shape;532;p7"/>
            <p:cNvCxnSpPr/>
            <p:nvPr/>
          </p:nvCxnSpPr>
          <p:spPr>
            <a:xfrm flipH="1">
              <a:off x="8510814" y="4518000"/>
              <a:ext cx="2340000" cy="2340000"/>
            </a:xfrm>
            <a:prstGeom prst="straightConnector1">
              <a:avLst/>
            </a:prstGeom>
            <a:noFill/>
            <a:ln w="9525" cap="flat" cmpd="sng">
              <a:solidFill>
                <a:srgbClr val="A0AEC0"/>
              </a:solidFill>
              <a:prstDash val="solid"/>
              <a:miter lim="800000"/>
              <a:headEnd type="none" w="sm" len="sm"/>
              <a:tailEnd type="none" w="sm" len="sm"/>
            </a:ln>
          </p:spPr>
        </p:cxnSp>
      </p:grpSp>
      <p:sp>
        <p:nvSpPr>
          <p:cNvPr id="533" name="Google Shape;533;p7"/>
          <p:cNvSpPr txBox="1"/>
          <p:nvPr/>
        </p:nvSpPr>
        <p:spPr>
          <a:xfrm>
            <a:off x="735663" y="462785"/>
            <a:ext cx="5129110" cy="521402"/>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88888"/>
              </a:lnSpc>
              <a:spcBef>
                <a:spcPts val="0"/>
              </a:spcBef>
              <a:spcAft>
                <a:spcPts val="0"/>
              </a:spcAft>
              <a:buClr>
                <a:srgbClr val="2D3748"/>
              </a:buClr>
              <a:buSzPct val="100000"/>
              <a:buFont typeface="Arial"/>
              <a:buNone/>
            </a:pPr>
            <a:r>
              <a:rPr lang="en-US" sz="1800" b="1" i="0" u="none" strike="noStrike" cap="none" dirty="0">
                <a:solidFill>
                  <a:srgbClr val="2D3748"/>
                </a:solidFill>
                <a:latin typeface="Archivo" pitchFamily="2" charset="77"/>
                <a:cs typeface="Archivo" pitchFamily="2" charset="77"/>
                <a:sym typeface="Arial"/>
              </a:rPr>
              <a:t>A Platform That Wears As Many Hats as Your Team Does </a:t>
            </a:r>
            <a:endParaRPr sz="1800" b="1" i="0" u="none" strike="noStrike" cap="none" dirty="0">
              <a:solidFill>
                <a:srgbClr val="2D3748"/>
              </a:solidFill>
              <a:latin typeface="Archivo" pitchFamily="2" charset="77"/>
              <a:cs typeface="Archivo" pitchFamily="2" charset="77"/>
              <a:sym typeface="Arial"/>
            </a:endParaRPr>
          </a:p>
        </p:txBody>
      </p:sp>
      <p:sp>
        <p:nvSpPr>
          <p:cNvPr id="534" name="Google Shape;534;p7"/>
          <p:cNvSpPr txBox="1"/>
          <p:nvPr/>
        </p:nvSpPr>
        <p:spPr>
          <a:xfrm>
            <a:off x="735663" y="785763"/>
            <a:ext cx="3008098" cy="438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62D1"/>
              </a:buClr>
              <a:buSzPts val="1800"/>
              <a:buFont typeface="DM Sans"/>
              <a:buNone/>
            </a:pPr>
            <a:r>
              <a:rPr lang="en-US" sz="1800" b="0" i="0" u="none" strike="noStrike" cap="none" dirty="0">
                <a:solidFill>
                  <a:srgbClr val="2462D1"/>
                </a:solidFill>
                <a:latin typeface="DM Sans"/>
                <a:ea typeface="DM Sans"/>
                <a:cs typeface="DM Sans"/>
                <a:sym typeface="DM Sans"/>
              </a:rPr>
              <a:t>Utilization</a:t>
            </a:r>
            <a:endParaRPr sz="1400" b="0" i="0" u="none" strike="noStrike" cap="none" dirty="0">
              <a:solidFill>
                <a:srgbClr val="000000"/>
              </a:solidFill>
              <a:latin typeface="Arial"/>
              <a:ea typeface="Arial"/>
              <a:cs typeface="Arial"/>
              <a:sym typeface="Arial"/>
            </a:endParaRPr>
          </a:p>
        </p:txBody>
      </p:sp>
      <p:pic>
        <p:nvPicPr>
          <p:cNvPr id="535" name="Google Shape;535;p7"/>
          <p:cNvPicPr preferRelativeResize="0"/>
          <p:nvPr/>
        </p:nvPicPr>
        <p:blipFill rotWithShape="1">
          <a:blip r:embed="rId3">
            <a:alphaModFix/>
          </a:blip>
          <a:srcRect/>
          <a:stretch/>
        </p:blipFill>
        <p:spPr>
          <a:xfrm>
            <a:off x="821126" y="2200269"/>
            <a:ext cx="5184969" cy="2457459"/>
          </a:xfrm>
          <a:prstGeom prst="roundRect">
            <a:avLst>
              <a:gd name="adj" fmla="val 3457"/>
            </a:avLst>
          </a:prstGeom>
          <a:noFill/>
          <a:ln w="25400" cap="flat" cmpd="sng">
            <a:solidFill>
              <a:srgbClr val="A0AEC0">
                <a:alpha val="34118"/>
              </a:srgbClr>
            </a:solidFill>
            <a:prstDash val="solid"/>
            <a:round/>
            <a:headEnd type="none" w="sm" len="sm"/>
            <a:tailEnd type="none" w="sm" len="sm"/>
          </a:ln>
        </p:spPr>
      </p:pic>
      <p:pic>
        <p:nvPicPr>
          <p:cNvPr id="536" name="Google Shape;536;p7"/>
          <p:cNvPicPr preferRelativeResize="0"/>
          <p:nvPr/>
        </p:nvPicPr>
        <p:blipFill rotWithShape="1">
          <a:blip r:embed="rId4">
            <a:alphaModFix/>
          </a:blip>
          <a:srcRect t="382" b="380"/>
          <a:stretch/>
        </p:blipFill>
        <p:spPr>
          <a:xfrm>
            <a:off x="2737565" y="3689603"/>
            <a:ext cx="5184969" cy="2457459"/>
          </a:xfrm>
          <a:prstGeom prst="roundRect">
            <a:avLst>
              <a:gd name="adj" fmla="val 3457"/>
            </a:avLst>
          </a:prstGeom>
          <a:noFill/>
          <a:ln w="25400" cap="flat" cmpd="sng">
            <a:solidFill>
              <a:srgbClr val="A0AEC0">
                <a:alpha val="34509"/>
              </a:srgbClr>
            </a:solidFill>
            <a:prstDash val="solid"/>
            <a:round/>
            <a:headEnd type="none" w="sm" len="sm"/>
            <a:tailEnd type="none" w="sm" len="sm"/>
          </a:ln>
        </p:spPr>
      </p:pic>
      <p:pic>
        <p:nvPicPr>
          <p:cNvPr id="537" name="Google Shape;537;p7"/>
          <p:cNvPicPr preferRelativeResize="0"/>
          <p:nvPr/>
        </p:nvPicPr>
        <p:blipFill rotWithShape="1">
          <a:blip r:embed="rId5">
            <a:alphaModFix/>
          </a:blip>
          <a:srcRect t="382" b="380"/>
          <a:stretch/>
        </p:blipFill>
        <p:spPr>
          <a:xfrm>
            <a:off x="6185907" y="1406273"/>
            <a:ext cx="5184969" cy="2457459"/>
          </a:xfrm>
          <a:prstGeom prst="roundRect">
            <a:avLst>
              <a:gd name="adj" fmla="val 3457"/>
            </a:avLst>
          </a:prstGeom>
          <a:noFill/>
          <a:ln w="25400" cap="flat" cmpd="sng">
            <a:solidFill>
              <a:srgbClr val="A0AEC0">
                <a:alpha val="34509"/>
              </a:srgbClr>
            </a:solidFill>
            <a:prstDash val="solid"/>
            <a:round/>
            <a:headEnd type="none" w="sm" len="sm"/>
            <a:tailEnd type="none" w="sm" len="sm"/>
          </a:ln>
        </p:spPr>
      </p:pic>
      <p:grpSp>
        <p:nvGrpSpPr>
          <p:cNvPr id="538" name="Google Shape;538;p7"/>
          <p:cNvGrpSpPr/>
          <p:nvPr/>
        </p:nvGrpSpPr>
        <p:grpSpPr>
          <a:xfrm>
            <a:off x="1090614" y="4563716"/>
            <a:ext cx="1040786" cy="200055"/>
            <a:chOff x="4410914" y="781385"/>
            <a:chExt cx="1040786" cy="200055"/>
          </a:xfrm>
        </p:grpSpPr>
        <p:cxnSp>
          <p:nvCxnSpPr>
            <p:cNvPr id="539" name="Google Shape;539;p7"/>
            <p:cNvCxnSpPr/>
            <p:nvPr/>
          </p:nvCxnSpPr>
          <p:spPr>
            <a:xfrm>
              <a:off x="4528880" y="878552"/>
              <a:ext cx="792000" cy="0"/>
            </a:xfrm>
            <a:prstGeom prst="straightConnector1">
              <a:avLst/>
            </a:prstGeom>
            <a:noFill/>
            <a:ln w="142875" cap="rnd" cmpd="sng">
              <a:solidFill>
                <a:srgbClr val="2462D1"/>
              </a:solidFill>
              <a:prstDash val="solid"/>
              <a:miter lim="800000"/>
              <a:headEnd type="none" w="sm" len="sm"/>
              <a:tailEnd type="none" w="sm" len="sm"/>
            </a:ln>
          </p:spPr>
        </p:cxnSp>
        <p:sp>
          <p:nvSpPr>
            <p:cNvPr id="540" name="Google Shape;540;p7"/>
            <p:cNvSpPr txBox="1"/>
            <p:nvPr/>
          </p:nvSpPr>
          <p:spPr>
            <a:xfrm>
              <a:off x="4410914" y="781385"/>
              <a:ext cx="1040786"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700"/>
                <a:buFont typeface="DM Sans"/>
                <a:buNone/>
              </a:pPr>
              <a:r>
                <a:rPr lang="en-US" sz="700" b="1" i="0" u="none" strike="noStrike" cap="none" dirty="0">
                  <a:solidFill>
                    <a:srgbClr val="FFFFFF"/>
                  </a:solidFill>
                  <a:latin typeface="DM Sans"/>
                  <a:ea typeface="DM Sans"/>
                  <a:cs typeface="DM Sans"/>
                  <a:sym typeface="DM Sans"/>
                </a:rPr>
                <a:t>Proposal Generator</a:t>
              </a:r>
              <a:endParaRPr sz="1400" b="0" i="0" u="none" strike="noStrike" cap="none" dirty="0">
                <a:solidFill>
                  <a:srgbClr val="000000"/>
                </a:solidFill>
                <a:latin typeface="Arial"/>
                <a:ea typeface="Arial"/>
                <a:cs typeface="Arial"/>
                <a:sym typeface="Arial"/>
              </a:endParaRPr>
            </a:p>
          </p:txBody>
        </p:sp>
      </p:grpSp>
      <p:grpSp>
        <p:nvGrpSpPr>
          <p:cNvPr id="541" name="Google Shape;541;p7"/>
          <p:cNvGrpSpPr/>
          <p:nvPr/>
        </p:nvGrpSpPr>
        <p:grpSpPr>
          <a:xfrm>
            <a:off x="3048959" y="6047034"/>
            <a:ext cx="781958" cy="200055"/>
            <a:chOff x="1743402" y="5772889"/>
            <a:chExt cx="781958" cy="200055"/>
          </a:xfrm>
        </p:grpSpPr>
        <p:cxnSp>
          <p:nvCxnSpPr>
            <p:cNvPr id="542" name="Google Shape;542;p7"/>
            <p:cNvCxnSpPr/>
            <p:nvPr/>
          </p:nvCxnSpPr>
          <p:spPr>
            <a:xfrm>
              <a:off x="1858290" y="5870056"/>
              <a:ext cx="540000" cy="0"/>
            </a:xfrm>
            <a:prstGeom prst="straightConnector1">
              <a:avLst/>
            </a:prstGeom>
            <a:noFill/>
            <a:ln w="142875" cap="rnd" cmpd="sng">
              <a:solidFill>
                <a:srgbClr val="2462D1"/>
              </a:solidFill>
              <a:prstDash val="solid"/>
              <a:miter lim="800000"/>
              <a:headEnd type="none" w="sm" len="sm"/>
              <a:tailEnd type="none" w="sm" len="sm"/>
            </a:ln>
          </p:spPr>
        </p:cxnSp>
        <p:sp>
          <p:nvSpPr>
            <p:cNvPr id="543" name="Google Shape;543;p7"/>
            <p:cNvSpPr txBox="1"/>
            <p:nvPr/>
          </p:nvSpPr>
          <p:spPr>
            <a:xfrm>
              <a:off x="1743402" y="5772889"/>
              <a:ext cx="78195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700"/>
                <a:buFont typeface="DM Sans"/>
                <a:buNone/>
              </a:pPr>
              <a:r>
                <a:rPr lang="en-US" sz="700" b="1" i="0" u="none" strike="noStrike" cap="none">
                  <a:solidFill>
                    <a:srgbClr val="FFFFFF"/>
                  </a:solidFill>
                  <a:latin typeface="DM Sans"/>
                  <a:ea typeface="DM Sans"/>
                  <a:cs typeface="DM Sans"/>
                  <a:sym typeface="DM Sans"/>
                </a:rPr>
                <a:t>CRM Pipeline</a:t>
              </a:r>
              <a:endParaRPr sz="1400" b="0" i="0" u="none" strike="noStrike" cap="none">
                <a:solidFill>
                  <a:srgbClr val="000000"/>
                </a:solidFill>
                <a:latin typeface="Arial"/>
                <a:ea typeface="Arial"/>
                <a:cs typeface="Arial"/>
                <a:sym typeface="Arial"/>
              </a:endParaRPr>
            </a:p>
          </p:txBody>
        </p:sp>
      </p:grpSp>
      <p:grpSp>
        <p:nvGrpSpPr>
          <p:cNvPr id="544" name="Google Shape;544;p7"/>
          <p:cNvGrpSpPr/>
          <p:nvPr/>
        </p:nvGrpSpPr>
        <p:grpSpPr>
          <a:xfrm>
            <a:off x="9293018" y="1277740"/>
            <a:ext cx="2034107" cy="307777"/>
            <a:chOff x="10355399" y="3779082"/>
            <a:chExt cx="860154" cy="307777"/>
          </a:xfrm>
        </p:grpSpPr>
        <p:cxnSp>
          <p:nvCxnSpPr>
            <p:cNvPr id="545" name="Google Shape;545;p7"/>
            <p:cNvCxnSpPr/>
            <p:nvPr/>
          </p:nvCxnSpPr>
          <p:spPr>
            <a:xfrm>
              <a:off x="10485323" y="3876249"/>
              <a:ext cx="594000" cy="0"/>
            </a:xfrm>
            <a:prstGeom prst="straightConnector1">
              <a:avLst/>
            </a:prstGeom>
            <a:noFill/>
            <a:ln w="142875" cap="rnd" cmpd="sng">
              <a:solidFill>
                <a:srgbClr val="2462D1"/>
              </a:solidFill>
              <a:prstDash val="solid"/>
              <a:miter lim="800000"/>
              <a:headEnd type="none" w="sm" len="sm"/>
              <a:tailEnd type="none" w="sm" len="sm"/>
            </a:ln>
          </p:spPr>
        </p:cxnSp>
        <p:sp>
          <p:nvSpPr>
            <p:cNvPr id="546" name="Google Shape;546;p7"/>
            <p:cNvSpPr txBox="1"/>
            <p:nvPr/>
          </p:nvSpPr>
          <p:spPr>
            <a:xfrm>
              <a:off x="10355399" y="3779082"/>
              <a:ext cx="86015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700"/>
                <a:buFont typeface="DM Sans"/>
                <a:buNone/>
              </a:pPr>
              <a:r>
                <a:rPr lang="en-US" sz="700" b="1" i="0" u="none" strike="noStrike" cap="none">
                  <a:solidFill>
                    <a:srgbClr val="FFFFFF"/>
                  </a:solidFill>
                  <a:latin typeface="DM Sans"/>
                  <a:ea typeface="DM Sans"/>
                  <a:cs typeface="DM Sans"/>
                  <a:sym typeface="DM Sans"/>
                </a:rPr>
                <a:t>Company Performance Analytics</a:t>
              </a:r>
              <a:endParaRPr sz="1400" b="0" i="0" u="none" strike="noStrike" cap="none">
                <a:solidFill>
                  <a:srgbClr val="000000"/>
                </a:solidFill>
                <a:latin typeface="Arial"/>
                <a:ea typeface="Arial"/>
                <a:cs typeface="Arial"/>
                <a:sym typeface="Arial"/>
              </a:endParaRPr>
            </a:p>
          </p:txBody>
        </p:sp>
      </p:grpSp>
      <p:sp>
        <p:nvSpPr>
          <p:cNvPr id="547" name="Google Shape;547;p7"/>
          <p:cNvSpPr txBox="1"/>
          <p:nvPr/>
        </p:nvSpPr>
        <p:spPr>
          <a:xfrm>
            <a:off x="821125" y="1885756"/>
            <a:ext cx="4612611" cy="318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DM Sans"/>
              <a:buNone/>
            </a:pPr>
            <a:r>
              <a:rPr lang="en-US" sz="1467" b="1" i="0" u="none" strike="noStrike" cap="none" dirty="0">
                <a:solidFill>
                  <a:srgbClr val="718096"/>
                </a:solidFill>
                <a:latin typeface="DM Sans"/>
                <a:ea typeface="DM Sans"/>
                <a:cs typeface="DM Sans"/>
                <a:sym typeface="DM Sans"/>
              </a:rPr>
              <a:t>Proposals &amp; CMS for the Marketing &amp; BD Team </a:t>
            </a:r>
            <a:endParaRPr sz="1467" b="1" i="0" u="none" strike="noStrike" cap="none" dirty="0">
              <a:solidFill>
                <a:srgbClr val="718096"/>
              </a:solidFill>
              <a:latin typeface="DM Sans"/>
              <a:ea typeface="DM Sans"/>
              <a:cs typeface="DM Sans"/>
              <a:sym typeface="DM Sans"/>
            </a:endParaRPr>
          </a:p>
        </p:txBody>
      </p:sp>
      <p:sp>
        <p:nvSpPr>
          <p:cNvPr id="548" name="Google Shape;548;p7"/>
          <p:cNvSpPr txBox="1"/>
          <p:nvPr/>
        </p:nvSpPr>
        <p:spPr>
          <a:xfrm>
            <a:off x="6185907" y="1074918"/>
            <a:ext cx="3311880" cy="318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DM Sans"/>
              <a:buNone/>
            </a:pPr>
            <a:r>
              <a:rPr lang="en-US" sz="1467" b="1" i="0" u="none" strike="noStrike" cap="none">
                <a:solidFill>
                  <a:srgbClr val="718096"/>
                </a:solidFill>
                <a:latin typeface="DM Sans"/>
                <a:ea typeface="DM Sans"/>
                <a:cs typeface="DM Sans"/>
                <a:sym typeface="DM Sans"/>
              </a:rPr>
              <a:t>Analytics for the Pre-Con Team</a:t>
            </a:r>
            <a:endParaRPr sz="1467" b="1" i="0" u="none" strike="noStrike" cap="none">
              <a:solidFill>
                <a:srgbClr val="718096"/>
              </a:solidFill>
              <a:latin typeface="DM Sans"/>
              <a:ea typeface="DM Sans"/>
              <a:cs typeface="DM Sans"/>
              <a:sym typeface="DM Sans"/>
            </a:endParaRPr>
          </a:p>
        </p:txBody>
      </p:sp>
      <p:sp>
        <p:nvSpPr>
          <p:cNvPr id="549" name="Google Shape;549;p7"/>
          <p:cNvSpPr txBox="1"/>
          <p:nvPr/>
        </p:nvSpPr>
        <p:spPr>
          <a:xfrm>
            <a:off x="2671844" y="6228438"/>
            <a:ext cx="3869886" cy="318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DM Sans"/>
              <a:buNone/>
            </a:pPr>
            <a:r>
              <a:rPr lang="en-US" sz="1467" b="1" i="0" u="none" strike="noStrike" cap="none">
                <a:solidFill>
                  <a:srgbClr val="718096"/>
                </a:solidFill>
                <a:latin typeface="DM Sans"/>
                <a:ea typeface="DM Sans"/>
                <a:cs typeface="DM Sans"/>
                <a:sym typeface="DM Sans"/>
              </a:rPr>
              <a:t>Pipeline View for the Entire</a:t>
            </a:r>
            <a:r>
              <a:rPr lang="en-US" sz="1467" b="1" i="0" u="none" strike="noStrike" cap="none">
                <a:solidFill>
                  <a:srgbClr val="2D3748"/>
                </a:solidFill>
                <a:latin typeface="DM Sans"/>
                <a:ea typeface="DM Sans"/>
                <a:cs typeface="DM Sans"/>
                <a:sym typeface="DM Sans"/>
              </a:rPr>
              <a:t> </a:t>
            </a:r>
            <a:r>
              <a:rPr lang="en-US" sz="1467" b="1" i="0" u="none" strike="noStrike" cap="none">
                <a:solidFill>
                  <a:srgbClr val="718096"/>
                </a:solidFill>
                <a:latin typeface="DM Sans"/>
                <a:ea typeface="DM Sans"/>
                <a:cs typeface="DM Sans"/>
                <a:sym typeface="DM Sans"/>
              </a:rPr>
              <a:t>Team</a:t>
            </a:r>
            <a:endParaRPr sz="1467" b="1" i="0" u="none" strike="noStrike" cap="none">
              <a:solidFill>
                <a:srgbClr val="718096"/>
              </a:solidFill>
              <a:latin typeface="DM Sans"/>
              <a:ea typeface="DM Sans"/>
              <a:cs typeface="DM Sans"/>
              <a:sym typeface="DM Sans"/>
            </a:endParaRPr>
          </a:p>
        </p:txBody>
      </p:sp>
      <p:pic>
        <p:nvPicPr>
          <p:cNvPr id="550" name="Google Shape;550;p7"/>
          <p:cNvPicPr preferRelativeResize="0"/>
          <p:nvPr/>
        </p:nvPicPr>
        <p:blipFill rotWithShape="1">
          <a:blip r:embed="rId6">
            <a:alphaModFix/>
          </a:blip>
          <a:srcRect l="-111" t="-206" r="-574" b="203"/>
          <a:stretch/>
        </p:blipFill>
        <p:spPr>
          <a:xfrm>
            <a:off x="8361699" y="3126284"/>
            <a:ext cx="1404408" cy="3017917"/>
          </a:xfrm>
          <a:prstGeom prst="roundRect">
            <a:avLst>
              <a:gd name="adj" fmla="val 7526"/>
            </a:avLst>
          </a:prstGeom>
          <a:noFill/>
          <a:ln w="25400" cap="flat" cmpd="sng">
            <a:solidFill>
              <a:srgbClr val="A0AEC0">
                <a:alpha val="34509"/>
              </a:srgbClr>
            </a:solidFill>
            <a:prstDash val="solid"/>
            <a:round/>
            <a:headEnd type="none" w="sm" len="sm"/>
            <a:tailEnd type="none" w="sm" len="sm"/>
          </a:ln>
        </p:spPr>
      </p:pic>
      <p:grpSp>
        <p:nvGrpSpPr>
          <p:cNvPr id="551" name="Google Shape;551;p7"/>
          <p:cNvGrpSpPr/>
          <p:nvPr/>
        </p:nvGrpSpPr>
        <p:grpSpPr>
          <a:xfrm>
            <a:off x="8681409" y="6047034"/>
            <a:ext cx="781958" cy="200055"/>
            <a:chOff x="1743402" y="5772889"/>
            <a:chExt cx="781958" cy="200055"/>
          </a:xfrm>
        </p:grpSpPr>
        <p:cxnSp>
          <p:nvCxnSpPr>
            <p:cNvPr id="552" name="Google Shape;552;p7"/>
            <p:cNvCxnSpPr/>
            <p:nvPr/>
          </p:nvCxnSpPr>
          <p:spPr>
            <a:xfrm>
              <a:off x="1858290" y="5870056"/>
              <a:ext cx="540000" cy="0"/>
            </a:xfrm>
            <a:prstGeom prst="straightConnector1">
              <a:avLst/>
            </a:prstGeom>
            <a:noFill/>
            <a:ln w="142875" cap="rnd" cmpd="sng">
              <a:solidFill>
                <a:srgbClr val="2462D1"/>
              </a:solidFill>
              <a:prstDash val="solid"/>
              <a:miter lim="800000"/>
              <a:headEnd type="none" w="sm" len="sm"/>
              <a:tailEnd type="none" w="sm" len="sm"/>
            </a:ln>
          </p:spPr>
        </p:cxnSp>
        <p:sp>
          <p:nvSpPr>
            <p:cNvPr id="553" name="Google Shape;553;p7"/>
            <p:cNvSpPr txBox="1"/>
            <p:nvPr/>
          </p:nvSpPr>
          <p:spPr>
            <a:xfrm>
              <a:off x="1743402" y="5772889"/>
              <a:ext cx="78195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700"/>
                <a:buFont typeface="DM Sans"/>
                <a:buNone/>
              </a:pPr>
              <a:r>
                <a:rPr lang="en-US" sz="700" b="1" i="0" u="none" strike="noStrike" cap="none">
                  <a:solidFill>
                    <a:srgbClr val="FFFFFF"/>
                  </a:solidFill>
                  <a:latin typeface="DM Sans"/>
                  <a:ea typeface="DM Sans"/>
                  <a:cs typeface="DM Sans"/>
                  <a:sym typeface="DM Sans"/>
                </a:rPr>
                <a:t>CRM Mobile</a:t>
              </a:r>
              <a:endParaRPr sz="1400" b="0" i="0" u="none" strike="noStrike" cap="none">
                <a:solidFill>
                  <a:srgbClr val="000000"/>
                </a:solidFill>
                <a:latin typeface="Arial"/>
                <a:ea typeface="Arial"/>
                <a:cs typeface="Arial"/>
                <a:sym typeface="Arial"/>
              </a:endParaRPr>
            </a:p>
          </p:txBody>
        </p:sp>
      </p:grpSp>
      <p:sp>
        <p:nvSpPr>
          <p:cNvPr id="554" name="Google Shape;554;p7"/>
          <p:cNvSpPr txBox="1"/>
          <p:nvPr/>
        </p:nvSpPr>
        <p:spPr>
          <a:xfrm>
            <a:off x="9776173" y="4947276"/>
            <a:ext cx="3069302" cy="318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DM Sans"/>
              <a:buNone/>
            </a:pPr>
            <a:r>
              <a:rPr lang="en-US" sz="1467" b="1" i="0" u="none" strike="noStrike" cap="none">
                <a:solidFill>
                  <a:srgbClr val="718096"/>
                </a:solidFill>
                <a:latin typeface="DM Sans"/>
                <a:ea typeface="DM Sans"/>
                <a:cs typeface="DM Sans"/>
                <a:sym typeface="DM Sans"/>
              </a:rPr>
              <a:t>Mobile for BD</a:t>
            </a:r>
            <a:endParaRPr sz="1467" b="1" i="0" u="none" strike="noStrike" cap="none">
              <a:solidFill>
                <a:srgbClr val="718096"/>
              </a:solidFill>
              <a:latin typeface="DM Sans"/>
              <a:ea typeface="DM Sans"/>
              <a:cs typeface="DM Sans"/>
              <a:sym typeface="DM Sans"/>
            </a:endParaRPr>
          </a:p>
        </p:txBody>
      </p:sp>
      <p:pic>
        <p:nvPicPr>
          <p:cNvPr id="2" name="Google Shape;258;p2">
            <a:extLst>
              <a:ext uri="{FF2B5EF4-FFF2-40B4-BE49-F238E27FC236}">
                <a16:creationId xmlns:a16="http://schemas.microsoft.com/office/drawing/2014/main" id="{BFFF0A1A-9264-9800-5204-037D2A864830}"/>
              </a:ext>
            </a:extLst>
          </p:cNvPr>
          <p:cNvPicPr preferRelativeResize="0"/>
          <p:nvPr/>
        </p:nvPicPr>
        <p:blipFill rotWithShape="1">
          <a:blip r:embed="rId7">
            <a:alphaModFix/>
          </a:blip>
          <a:srcRect/>
          <a:stretch/>
        </p:blipFill>
        <p:spPr>
          <a:xfrm>
            <a:off x="10237722" y="589011"/>
            <a:ext cx="1116000" cy="244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AA3072-6040-7D94-96D5-91DD985F3F0A}"/>
              </a:ext>
            </a:extLst>
          </p:cNvPr>
          <p:cNvPicPr>
            <a:picLocks noChangeAspect="1"/>
          </p:cNvPicPr>
          <p:nvPr/>
        </p:nvPicPr>
        <p:blipFill>
          <a:blip r:embed="rId3"/>
          <a:stretch>
            <a:fillRect/>
          </a:stretch>
        </p:blipFill>
        <p:spPr>
          <a:xfrm>
            <a:off x="7482462" y="4469632"/>
            <a:ext cx="4387317" cy="2462735"/>
          </a:xfrm>
          <a:prstGeom prst="roundRect">
            <a:avLst>
              <a:gd name="adj" fmla="val 4131"/>
            </a:avLst>
          </a:prstGeom>
          <a:ln w="25400">
            <a:solidFill>
              <a:srgbClr val="A0AEC0">
                <a:alpha val="35296"/>
              </a:srgbClr>
            </a:solidFill>
          </a:ln>
          <a:effectLst/>
        </p:spPr>
      </p:pic>
      <p:pic>
        <p:nvPicPr>
          <p:cNvPr id="5" name="Picture 4">
            <a:extLst>
              <a:ext uri="{FF2B5EF4-FFF2-40B4-BE49-F238E27FC236}">
                <a16:creationId xmlns:a16="http://schemas.microsoft.com/office/drawing/2014/main" id="{C79A5CD6-31C9-2F80-BCA6-2475B2A7697C}"/>
              </a:ext>
            </a:extLst>
          </p:cNvPr>
          <p:cNvPicPr>
            <a:picLocks noChangeAspect="1"/>
          </p:cNvPicPr>
          <p:nvPr/>
        </p:nvPicPr>
        <p:blipFill>
          <a:blip r:embed="rId4"/>
          <a:stretch>
            <a:fillRect/>
          </a:stretch>
        </p:blipFill>
        <p:spPr>
          <a:xfrm>
            <a:off x="6658469" y="2129795"/>
            <a:ext cx="4387317" cy="2469863"/>
          </a:xfrm>
          <a:prstGeom prst="roundRect">
            <a:avLst>
              <a:gd name="adj" fmla="val 3607"/>
            </a:avLst>
          </a:prstGeom>
          <a:ln w="25400">
            <a:noFill/>
          </a:ln>
          <a:effectLst>
            <a:outerShdw blurRad="635000" dist="63500" dir="2700000" algn="tl" rotWithShape="0">
              <a:srgbClr val="A0AEC0"/>
            </a:outerShdw>
          </a:effectLst>
        </p:spPr>
      </p:pic>
      <p:pic>
        <p:nvPicPr>
          <p:cNvPr id="6" name="Picture 5">
            <a:extLst>
              <a:ext uri="{FF2B5EF4-FFF2-40B4-BE49-F238E27FC236}">
                <a16:creationId xmlns:a16="http://schemas.microsoft.com/office/drawing/2014/main" id="{017B6D8D-49D1-DF23-15A5-E16CE3079B9B}"/>
              </a:ext>
            </a:extLst>
          </p:cNvPr>
          <p:cNvPicPr>
            <a:picLocks noChangeAspect="1"/>
          </p:cNvPicPr>
          <p:nvPr/>
        </p:nvPicPr>
        <p:blipFill>
          <a:blip r:embed="rId5"/>
          <a:stretch>
            <a:fillRect/>
          </a:stretch>
        </p:blipFill>
        <p:spPr>
          <a:xfrm>
            <a:off x="7482462" y="-134542"/>
            <a:ext cx="4387317" cy="2467581"/>
          </a:xfrm>
          <a:prstGeom prst="roundRect">
            <a:avLst>
              <a:gd name="adj" fmla="val 3408"/>
            </a:avLst>
          </a:prstGeom>
          <a:ln w="25400">
            <a:noFill/>
          </a:ln>
          <a:effectLst>
            <a:outerShdw blurRad="635000" dist="63500" dir="2700000" algn="tl" rotWithShape="0">
              <a:srgbClr val="A0AEC0"/>
            </a:outerShdw>
          </a:effectLst>
        </p:spPr>
      </p:pic>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Platform Customization</a:t>
            </a:r>
            <a:endParaRPr sz="2800" b="0" i="0" u="none" strike="noStrike" cap="none" dirty="0">
              <a:solidFill>
                <a:srgbClr val="000000"/>
              </a:solidFill>
              <a:latin typeface="Archivo" pitchFamily="2" charset="77"/>
              <a:cs typeface="Archivo" pitchFamily="2" charset="77"/>
              <a:sym typeface="Arial"/>
            </a:endParaRPr>
          </a:p>
        </p:txBody>
      </p:sp>
      <p:sp>
        <p:nvSpPr>
          <p:cNvPr id="7" name="Google Shape;534;p7">
            <a:extLst>
              <a:ext uri="{FF2B5EF4-FFF2-40B4-BE49-F238E27FC236}">
                <a16:creationId xmlns:a16="http://schemas.microsoft.com/office/drawing/2014/main" id="{302349FB-76CC-E7E6-77D6-E6E8FFFC35E4}"/>
              </a:ext>
            </a:extLst>
          </p:cNvPr>
          <p:cNvSpPr txBox="1"/>
          <p:nvPr/>
        </p:nvSpPr>
        <p:spPr>
          <a:xfrm>
            <a:off x="580070" y="841423"/>
            <a:ext cx="3008098" cy="438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62D1"/>
              </a:buClr>
              <a:buSzPts val="1800"/>
              <a:buFont typeface="DM Sans"/>
              <a:buNone/>
            </a:pPr>
            <a:r>
              <a:rPr lang="en-US" sz="1800" b="0" i="0" u="none" strike="noStrike" cap="none" spc="600" dirty="0">
                <a:solidFill>
                  <a:srgbClr val="2462D1"/>
                </a:solidFill>
                <a:latin typeface="DM Sans"/>
                <a:ea typeface="DM Sans"/>
                <a:cs typeface="DM Sans"/>
                <a:sym typeface="DM Sans"/>
              </a:rPr>
              <a:t>SETTINGS</a:t>
            </a:r>
            <a:endParaRPr sz="1400" b="0" i="0" u="none" strike="noStrike" cap="none" spc="600" dirty="0">
              <a:solidFill>
                <a:srgbClr val="000000"/>
              </a:solidFill>
              <a:latin typeface="Arial"/>
              <a:ea typeface="Arial"/>
              <a:cs typeface="Arial"/>
              <a:sym typeface="Arial"/>
            </a:endParaRPr>
          </a:p>
        </p:txBody>
      </p:sp>
      <p:sp>
        <p:nvSpPr>
          <p:cNvPr id="8" name="Google Shape;738;p43">
            <a:extLst>
              <a:ext uri="{FF2B5EF4-FFF2-40B4-BE49-F238E27FC236}">
                <a16:creationId xmlns:a16="http://schemas.microsoft.com/office/drawing/2014/main" id="{49151057-B9CD-F3DD-6BD1-C4472F8DF080}"/>
              </a:ext>
            </a:extLst>
          </p:cNvPr>
          <p:cNvSpPr txBox="1"/>
          <p:nvPr/>
        </p:nvSpPr>
        <p:spPr>
          <a:xfrm>
            <a:off x="580070" y="1422145"/>
            <a:ext cx="4978838"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2D3748"/>
              </a:buClr>
              <a:buSzPts val="1400"/>
              <a:buFont typeface="Arial"/>
              <a:buChar char="•"/>
            </a:pPr>
            <a:r>
              <a:rPr lang="en-US" sz="1400" i="0" u="none" strike="noStrike" cap="none" dirty="0">
                <a:solidFill>
                  <a:srgbClr val="2D3748"/>
                </a:solidFill>
                <a:latin typeface="DM Sans"/>
                <a:ea typeface="DM Sans"/>
                <a:cs typeface="DM Sans"/>
                <a:sym typeface="DM Sans"/>
              </a:rPr>
              <a:t>Sales Pipeline Customization (Kanban &amp; List View)</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Opportunities Overview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Opportunities Financial Info/table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Contacts &amp; Companies Panel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Contacts &amp; Companies Fields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Projects Sections and Fields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Team Members Sections and Fields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Proposals Builder Fields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User Access Customization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Integrations Customization</a:t>
            </a:r>
          </a:p>
        </p:txBody>
      </p:sp>
      <p:cxnSp>
        <p:nvCxnSpPr>
          <p:cNvPr id="11" name="Google Shape;700;g27fcc328e70_1_126">
            <a:extLst>
              <a:ext uri="{FF2B5EF4-FFF2-40B4-BE49-F238E27FC236}">
                <a16:creationId xmlns:a16="http://schemas.microsoft.com/office/drawing/2014/main" id="{E31D5B1F-7EB5-E584-C6B1-EEB75C899558}"/>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12" name="Google Shape;701;g27fcc328e70_1_126">
            <a:hlinkClick r:id="rId6"/>
            <a:extLst>
              <a:ext uri="{FF2B5EF4-FFF2-40B4-BE49-F238E27FC236}">
                <a16:creationId xmlns:a16="http://schemas.microsoft.com/office/drawing/2014/main" id="{14E1ADD6-0694-F0CC-399B-B5F56DF149CA}"/>
              </a:ext>
            </a:extLst>
          </p:cNvPr>
          <p:cNvSpPr txBox="1"/>
          <p:nvPr/>
        </p:nvSpPr>
        <p:spPr>
          <a:xfrm>
            <a:off x="499356" y="6177404"/>
            <a:ext cx="17837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a:t>
            </a:r>
            <a:r>
              <a:rPr lang="en-US" sz="1000" b="1" dirty="0">
                <a:solidFill>
                  <a:srgbClr val="FFFFFF"/>
                </a:solidFill>
                <a:latin typeface="DM Sans"/>
                <a:ea typeface="DM Sans"/>
                <a:cs typeface="DM Sans"/>
                <a:sym typeface="DM Sans"/>
              </a:rPr>
              <a:t>How To </a:t>
            </a:r>
            <a:r>
              <a:rPr lang="en-US" sz="1000" b="1" i="0" u="none" strike="noStrike" cap="none" dirty="0">
                <a:solidFill>
                  <a:srgbClr val="FFFFFF"/>
                </a:solidFill>
                <a:latin typeface="DM Sans"/>
                <a:ea typeface="DM Sans"/>
                <a:cs typeface="DM Sans"/>
                <a:sym typeface="DM Sans"/>
              </a:rPr>
              <a:t>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21484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AA3072-6040-7D94-96D5-91DD985F3F0A}"/>
              </a:ext>
            </a:extLst>
          </p:cNvPr>
          <p:cNvPicPr>
            <a:picLocks noChangeAspect="1"/>
          </p:cNvPicPr>
          <p:nvPr/>
        </p:nvPicPr>
        <p:blipFill>
          <a:blip r:embed="rId3"/>
          <a:srcRect t="144" b="144"/>
          <a:stretch/>
        </p:blipFill>
        <p:spPr>
          <a:xfrm>
            <a:off x="7482462" y="4469632"/>
            <a:ext cx="4387317" cy="2462735"/>
          </a:xfrm>
          <a:prstGeom prst="roundRect">
            <a:avLst>
              <a:gd name="adj" fmla="val 4131"/>
            </a:avLst>
          </a:prstGeom>
          <a:ln w="25400">
            <a:solidFill>
              <a:srgbClr val="A0AEC0">
                <a:alpha val="35296"/>
              </a:srgbClr>
            </a:solidFill>
          </a:ln>
          <a:effectLst/>
        </p:spPr>
      </p:pic>
      <p:pic>
        <p:nvPicPr>
          <p:cNvPr id="5" name="Picture 4">
            <a:extLst>
              <a:ext uri="{FF2B5EF4-FFF2-40B4-BE49-F238E27FC236}">
                <a16:creationId xmlns:a16="http://schemas.microsoft.com/office/drawing/2014/main" id="{C79A5CD6-31C9-2F80-BCA6-2475B2A7697C}"/>
              </a:ext>
            </a:extLst>
          </p:cNvPr>
          <p:cNvPicPr>
            <a:picLocks noChangeAspect="1"/>
          </p:cNvPicPr>
          <p:nvPr/>
        </p:nvPicPr>
        <p:blipFill>
          <a:blip r:embed="rId4"/>
          <a:srcRect/>
          <a:stretch/>
        </p:blipFill>
        <p:spPr>
          <a:xfrm>
            <a:off x="6658469" y="2129795"/>
            <a:ext cx="4387317" cy="2469863"/>
          </a:xfrm>
          <a:prstGeom prst="roundRect">
            <a:avLst>
              <a:gd name="adj" fmla="val 3607"/>
            </a:avLst>
          </a:prstGeom>
          <a:ln w="25400">
            <a:noFill/>
          </a:ln>
          <a:effectLst>
            <a:outerShdw blurRad="635000" dist="63500" dir="2700000" algn="tl" rotWithShape="0">
              <a:srgbClr val="A0AEC0"/>
            </a:outerShdw>
          </a:effectLst>
        </p:spPr>
      </p:pic>
      <p:pic>
        <p:nvPicPr>
          <p:cNvPr id="6" name="Picture 5">
            <a:extLst>
              <a:ext uri="{FF2B5EF4-FFF2-40B4-BE49-F238E27FC236}">
                <a16:creationId xmlns:a16="http://schemas.microsoft.com/office/drawing/2014/main" id="{017B6D8D-49D1-DF23-15A5-E16CE3079B9B}"/>
              </a:ext>
            </a:extLst>
          </p:cNvPr>
          <p:cNvPicPr>
            <a:picLocks noChangeAspect="1"/>
          </p:cNvPicPr>
          <p:nvPr/>
        </p:nvPicPr>
        <p:blipFill>
          <a:blip r:embed="rId5"/>
          <a:srcRect t="46" b="46"/>
          <a:stretch/>
        </p:blipFill>
        <p:spPr>
          <a:xfrm>
            <a:off x="7482462" y="-134542"/>
            <a:ext cx="4387317" cy="2467581"/>
          </a:xfrm>
          <a:prstGeom prst="roundRect">
            <a:avLst>
              <a:gd name="adj" fmla="val 3408"/>
            </a:avLst>
          </a:prstGeom>
          <a:ln w="25400">
            <a:noFill/>
          </a:ln>
          <a:effectLst>
            <a:outerShdw blurRad="635000" dist="63500" dir="2700000" algn="tl" rotWithShape="0">
              <a:srgbClr val="A0AEC0"/>
            </a:outerShdw>
          </a:effectLst>
        </p:spPr>
      </p:pic>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Opportunities Management</a:t>
            </a:r>
            <a:endParaRPr sz="2800" b="0" i="0" u="none" strike="noStrike" cap="none" dirty="0">
              <a:solidFill>
                <a:srgbClr val="000000"/>
              </a:solidFill>
              <a:latin typeface="Archivo" pitchFamily="2" charset="77"/>
              <a:cs typeface="Archivo" pitchFamily="2" charset="77"/>
              <a:sym typeface="Arial"/>
            </a:endParaRPr>
          </a:p>
        </p:txBody>
      </p:sp>
      <p:sp>
        <p:nvSpPr>
          <p:cNvPr id="8" name="Google Shape;738;p43">
            <a:extLst>
              <a:ext uri="{FF2B5EF4-FFF2-40B4-BE49-F238E27FC236}">
                <a16:creationId xmlns:a16="http://schemas.microsoft.com/office/drawing/2014/main" id="{4121B5F1-5FFA-A268-2E85-814983DC9D63}"/>
              </a:ext>
            </a:extLst>
          </p:cNvPr>
          <p:cNvSpPr txBox="1"/>
          <p:nvPr/>
        </p:nvSpPr>
        <p:spPr>
          <a:xfrm>
            <a:off x="580070" y="1422145"/>
            <a:ext cx="4978838" cy="48320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2D3748"/>
              </a:buClr>
              <a:buSzPts val="1400"/>
              <a:buFont typeface="Arial"/>
              <a:buChar char="•"/>
            </a:pPr>
            <a:r>
              <a:rPr lang="en-US" sz="1400" i="0" u="none" strike="noStrike" cap="none" dirty="0">
                <a:solidFill>
                  <a:srgbClr val="2D3748"/>
                </a:solidFill>
                <a:latin typeface="DM Sans"/>
                <a:ea typeface="DM Sans"/>
                <a:cs typeface="DM Sans"/>
                <a:sym typeface="DM Sans"/>
              </a:rPr>
              <a:t>Kanban &amp; List View</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Filters, Sorting Options, and Saved Views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Overview Info</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Financial Table</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Contacts Management</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Team Planning</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Files &amp; Associations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Tasks Management</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Custom Content Tabs &amp; Custom Fields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Activities Logs</a:t>
            </a:r>
          </a:p>
          <a:p>
            <a:pPr marL="285750" lvl="2" indent="-285750">
              <a:lnSpc>
                <a:spcPct val="200000"/>
              </a:lnSpc>
              <a:buClr>
                <a:srgbClr val="2D3748"/>
              </a:buClr>
              <a:buSzPts val="1400"/>
              <a:buFont typeface="Arial"/>
              <a:buChar char="•"/>
            </a:pPr>
            <a:endParaRPr lang="en-US" dirty="0">
              <a:solidFill>
                <a:srgbClr val="2D3748"/>
              </a:solidFill>
              <a:latin typeface="DM Sans"/>
              <a:sym typeface="DM Sans"/>
            </a:endParaRPr>
          </a:p>
        </p:txBody>
      </p:sp>
      <p:cxnSp>
        <p:nvCxnSpPr>
          <p:cNvPr id="14" name="Google Shape;700;g27fcc328e70_1_126">
            <a:extLst>
              <a:ext uri="{FF2B5EF4-FFF2-40B4-BE49-F238E27FC236}">
                <a16:creationId xmlns:a16="http://schemas.microsoft.com/office/drawing/2014/main" id="{DF299CD2-C2B0-179E-B240-A02959BB83F6}"/>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2" name="Google Shape;701;g27fcc328e70_1_126">
            <a:hlinkClick r:id="rId6"/>
            <a:extLst>
              <a:ext uri="{FF2B5EF4-FFF2-40B4-BE49-F238E27FC236}">
                <a16:creationId xmlns:a16="http://schemas.microsoft.com/office/drawing/2014/main" id="{D5B4EC71-D2DE-AD48-6501-96A8A75BA014}"/>
              </a:ext>
            </a:extLst>
          </p:cNvPr>
          <p:cNvSpPr txBox="1"/>
          <p:nvPr/>
        </p:nvSpPr>
        <p:spPr>
          <a:xfrm>
            <a:off x="499356" y="6177404"/>
            <a:ext cx="17837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a:t>
            </a:r>
            <a:r>
              <a:rPr lang="en-US" sz="1000" b="1" dirty="0">
                <a:solidFill>
                  <a:srgbClr val="FFFFFF"/>
                </a:solidFill>
                <a:latin typeface="DM Sans"/>
                <a:ea typeface="DM Sans"/>
                <a:cs typeface="DM Sans"/>
                <a:sym typeface="DM Sans"/>
              </a:rPr>
              <a:t>How To </a:t>
            </a:r>
            <a:r>
              <a:rPr lang="en-US" sz="1000" b="1" i="0" u="none" strike="noStrike" cap="none" dirty="0">
                <a:solidFill>
                  <a:srgbClr val="FFFFFF"/>
                </a:solidFill>
                <a:latin typeface="DM Sans"/>
                <a:ea typeface="DM Sans"/>
                <a:cs typeface="DM Sans"/>
                <a:sym typeface="DM Sans"/>
              </a:rPr>
              <a:t>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5044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9A5CD6-31C9-2F80-BCA6-2475B2A7697C}"/>
              </a:ext>
            </a:extLst>
          </p:cNvPr>
          <p:cNvPicPr>
            <a:picLocks noChangeAspect="1"/>
          </p:cNvPicPr>
          <p:nvPr/>
        </p:nvPicPr>
        <p:blipFill>
          <a:blip r:embed="rId3"/>
          <a:srcRect t="20" b="20"/>
          <a:stretch/>
        </p:blipFill>
        <p:spPr>
          <a:xfrm>
            <a:off x="6714635" y="3546370"/>
            <a:ext cx="5308654" cy="2988534"/>
          </a:xfrm>
          <a:prstGeom prst="roundRect">
            <a:avLst>
              <a:gd name="adj" fmla="val 3607"/>
            </a:avLst>
          </a:prstGeom>
          <a:ln w="25400">
            <a:noFill/>
          </a:ln>
          <a:effectLst>
            <a:outerShdw blurRad="635000" dist="63500" dir="2700000" algn="tl" rotWithShape="0">
              <a:srgbClr val="A0AEC0"/>
            </a:outerShdw>
          </a:effectLst>
        </p:spPr>
      </p:pic>
      <p:pic>
        <p:nvPicPr>
          <p:cNvPr id="6" name="Picture 5">
            <a:extLst>
              <a:ext uri="{FF2B5EF4-FFF2-40B4-BE49-F238E27FC236}">
                <a16:creationId xmlns:a16="http://schemas.microsoft.com/office/drawing/2014/main" id="{017B6D8D-49D1-DF23-15A5-E16CE3079B9B}"/>
              </a:ext>
            </a:extLst>
          </p:cNvPr>
          <p:cNvPicPr>
            <a:picLocks noChangeAspect="1"/>
          </p:cNvPicPr>
          <p:nvPr/>
        </p:nvPicPr>
        <p:blipFill>
          <a:blip r:embed="rId4"/>
          <a:srcRect t="66" b="66"/>
          <a:stretch/>
        </p:blipFill>
        <p:spPr>
          <a:xfrm>
            <a:off x="6714635" y="335959"/>
            <a:ext cx="5308654" cy="2985773"/>
          </a:xfrm>
          <a:prstGeom prst="roundRect">
            <a:avLst>
              <a:gd name="adj" fmla="val 3408"/>
            </a:avLst>
          </a:prstGeom>
          <a:ln w="25400">
            <a:noFill/>
          </a:ln>
          <a:effectLst>
            <a:outerShdw blurRad="635000" dist="63500" dir="2700000" algn="tl" rotWithShape="0">
              <a:srgbClr val="A0AEC0"/>
            </a:outerShdw>
          </a:effectLst>
        </p:spPr>
      </p:pic>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Proposals Management</a:t>
            </a:r>
            <a:endParaRPr sz="2800" b="0" i="0" u="none" strike="noStrike" cap="none" dirty="0">
              <a:solidFill>
                <a:srgbClr val="000000"/>
              </a:solidFill>
              <a:latin typeface="Archivo" pitchFamily="2" charset="77"/>
              <a:cs typeface="Archivo" pitchFamily="2" charset="77"/>
              <a:sym typeface="Arial"/>
            </a:endParaRPr>
          </a:p>
        </p:txBody>
      </p:sp>
      <p:sp>
        <p:nvSpPr>
          <p:cNvPr id="7" name="Google Shape;738;p43">
            <a:extLst>
              <a:ext uri="{FF2B5EF4-FFF2-40B4-BE49-F238E27FC236}">
                <a16:creationId xmlns:a16="http://schemas.microsoft.com/office/drawing/2014/main" id="{FD998CC8-0FD7-BD6B-E022-52A0AC4EF591}"/>
              </a:ext>
            </a:extLst>
          </p:cNvPr>
          <p:cNvSpPr txBox="1"/>
          <p:nvPr/>
        </p:nvSpPr>
        <p:spPr>
          <a:xfrm>
            <a:off x="580070" y="1422145"/>
            <a:ext cx="4978838"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2D3748"/>
              </a:buClr>
              <a:buSzPts val="1400"/>
              <a:buFont typeface="Arial"/>
              <a:buChar char="•"/>
            </a:pPr>
            <a:r>
              <a:rPr lang="en-US" sz="1400" i="0" u="none" strike="noStrike" cap="none" dirty="0">
                <a:solidFill>
                  <a:srgbClr val="2D3748"/>
                </a:solidFill>
                <a:latin typeface="DM Sans"/>
                <a:ea typeface="DM Sans"/>
                <a:cs typeface="DM Sans"/>
                <a:sym typeface="DM Sans"/>
              </a:rPr>
              <a:t>Unlimited Proposal Creation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Unlimited Template Creation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Company Info</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Projects Info</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Team Members Info</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Images &amp; Elements Management</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Attachments Management</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Headers &amp; Footers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Auto-Pagination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Custom Fonts</a:t>
            </a:r>
          </a:p>
        </p:txBody>
      </p:sp>
      <p:cxnSp>
        <p:nvCxnSpPr>
          <p:cNvPr id="8" name="Google Shape;700;g27fcc328e70_1_126">
            <a:extLst>
              <a:ext uri="{FF2B5EF4-FFF2-40B4-BE49-F238E27FC236}">
                <a16:creationId xmlns:a16="http://schemas.microsoft.com/office/drawing/2014/main" id="{426866CC-7617-FE38-FA6C-7855CAD6F430}"/>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2" name="Google Shape;701;g27fcc328e70_1_126">
            <a:hlinkClick r:id="rId5"/>
            <a:extLst>
              <a:ext uri="{FF2B5EF4-FFF2-40B4-BE49-F238E27FC236}">
                <a16:creationId xmlns:a16="http://schemas.microsoft.com/office/drawing/2014/main" id="{56502CB8-BE90-42B2-EE70-823BDFEC5E20}"/>
              </a:ext>
            </a:extLst>
          </p:cNvPr>
          <p:cNvSpPr txBox="1"/>
          <p:nvPr/>
        </p:nvSpPr>
        <p:spPr>
          <a:xfrm>
            <a:off x="499356" y="6177404"/>
            <a:ext cx="17837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a:t>
            </a:r>
            <a:r>
              <a:rPr lang="en-US" sz="1000" b="1" dirty="0">
                <a:solidFill>
                  <a:srgbClr val="FFFFFF"/>
                </a:solidFill>
                <a:latin typeface="DM Sans"/>
                <a:ea typeface="DM Sans"/>
                <a:cs typeface="DM Sans"/>
                <a:sym typeface="DM Sans"/>
              </a:rPr>
              <a:t>How To </a:t>
            </a:r>
            <a:r>
              <a:rPr lang="en-US" sz="1000" b="1" i="0" u="none" strike="noStrike" cap="none" dirty="0">
                <a:solidFill>
                  <a:srgbClr val="FFFFFF"/>
                </a:solidFill>
                <a:latin typeface="DM Sans"/>
                <a:ea typeface="DM Sans"/>
                <a:cs typeface="DM Sans"/>
                <a:sym typeface="DM Sans"/>
              </a:rPr>
              <a:t>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388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AA3072-6040-7D94-96D5-91DD985F3F0A}"/>
              </a:ext>
            </a:extLst>
          </p:cNvPr>
          <p:cNvPicPr>
            <a:picLocks noChangeAspect="1"/>
          </p:cNvPicPr>
          <p:nvPr/>
        </p:nvPicPr>
        <p:blipFill>
          <a:blip r:embed="rId3"/>
          <a:srcRect t="282" b="282"/>
          <a:stretch/>
        </p:blipFill>
        <p:spPr>
          <a:xfrm>
            <a:off x="7482462" y="4469632"/>
            <a:ext cx="4387317" cy="2462735"/>
          </a:xfrm>
          <a:prstGeom prst="roundRect">
            <a:avLst>
              <a:gd name="adj" fmla="val 4131"/>
            </a:avLst>
          </a:prstGeom>
          <a:ln w="25400">
            <a:solidFill>
              <a:srgbClr val="A0AEC0">
                <a:alpha val="35296"/>
              </a:srgbClr>
            </a:solidFill>
          </a:ln>
          <a:effectLst/>
        </p:spPr>
      </p:pic>
      <p:pic>
        <p:nvPicPr>
          <p:cNvPr id="5" name="Picture 4">
            <a:extLst>
              <a:ext uri="{FF2B5EF4-FFF2-40B4-BE49-F238E27FC236}">
                <a16:creationId xmlns:a16="http://schemas.microsoft.com/office/drawing/2014/main" id="{C79A5CD6-31C9-2F80-BCA6-2475B2A7697C}"/>
              </a:ext>
            </a:extLst>
          </p:cNvPr>
          <p:cNvPicPr>
            <a:picLocks noChangeAspect="1"/>
          </p:cNvPicPr>
          <p:nvPr/>
        </p:nvPicPr>
        <p:blipFill>
          <a:blip r:embed="rId4"/>
          <a:srcRect t="20" b="20"/>
          <a:stretch/>
        </p:blipFill>
        <p:spPr>
          <a:xfrm>
            <a:off x="6658469" y="2129795"/>
            <a:ext cx="4387317" cy="2469863"/>
          </a:xfrm>
          <a:prstGeom prst="roundRect">
            <a:avLst>
              <a:gd name="adj" fmla="val 3607"/>
            </a:avLst>
          </a:prstGeom>
          <a:ln w="25400">
            <a:noFill/>
          </a:ln>
          <a:effectLst>
            <a:outerShdw blurRad="635000" dist="63500" dir="2700000" algn="tl" rotWithShape="0">
              <a:srgbClr val="A0AEC0"/>
            </a:outerShdw>
          </a:effectLst>
        </p:spPr>
      </p:pic>
      <p:pic>
        <p:nvPicPr>
          <p:cNvPr id="6" name="Picture 5">
            <a:extLst>
              <a:ext uri="{FF2B5EF4-FFF2-40B4-BE49-F238E27FC236}">
                <a16:creationId xmlns:a16="http://schemas.microsoft.com/office/drawing/2014/main" id="{017B6D8D-49D1-DF23-15A5-E16CE3079B9B}"/>
              </a:ext>
            </a:extLst>
          </p:cNvPr>
          <p:cNvPicPr>
            <a:picLocks noChangeAspect="1"/>
          </p:cNvPicPr>
          <p:nvPr/>
        </p:nvPicPr>
        <p:blipFill>
          <a:blip r:embed="rId5"/>
          <a:srcRect t="46" b="46"/>
          <a:stretch/>
        </p:blipFill>
        <p:spPr>
          <a:xfrm>
            <a:off x="7482462" y="-134542"/>
            <a:ext cx="4387317" cy="2467581"/>
          </a:xfrm>
          <a:prstGeom prst="roundRect">
            <a:avLst>
              <a:gd name="adj" fmla="val 3408"/>
            </a:avLst>
          </a:prstGeom>
          <a:ln w="25400">
            <a:noFill/>
          </a:ln>
          <a:effectLst>
            <a:outerShdw blurRad="635000" dist="63500" dir="2700000" algn="tl" rotWithShape="0">
              <a:srgbClr val="A0AEC0"/>
            </a:outerShdw>
          </a:effectLst>
        </p:spPr>
      </p:pic>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Team Management</a:t>
            </a:r>
            <a:endParaRPr sz="2800" b="0" i="0" u="none" strike="noStrike" cap="none" dirty="0">
              <a:solidFill>
                <a:srgbClr val="000000"/>
              </a:solidFill>
              <a:latin typeface="Archivo" pitchFamily="2" charset="77"/>
              <a:cs typeface="Archivo" pitchFamily="2" charset="77"/>
              <a:sym typeface="Arial"/>
            </a:endParaRPr>
          </a:p>
        </p:txBody>
      </p:sp>
      <p:sp>
        <p:nvSpPr>
          <p:cNvPr id="2" name="Google Shape;738;p43">
            <a:extLst>
              <a:ext uri="{FF2B5EF4-FFF2-40B4-BE49-F238E27FC236}">
                <a16:creationId xmlns:a16="http://schemas.microsoft.com/office/drawing/2014/main" id="{2A56FFCA-0C59-27F5-3286-65B4E8288081}"/>
              </a:ext>
            </a:extLst>
          </p:cNvPr>
          <p:cNvSpPr txBox="1"/>
          <p:nvPr/>
        </p:nvSpPr>
        <p:spPr>
          <a:xfrm>
            <a:off x="580069" y="1422145"/>
            <a:ext cx="5163505" cy="39702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2D3748"/>
              </a:buClr>
              <a:buSzPts val="1400"/>
              <a:buFont typeface="Arial"/>
              <a:buChar char="•"/>
            </a:pPr>
            <a:r>
              <a:rPr lang="en-US" sz="1400" i="0" u="none" strike="noStrike" cap="none" dirty="0">
                <a:solidFill>
                  <a:srgbClr val="2D3748"/>
                </a:solidFill>
                <a:latin typeface="DM Sans"/>
                <a:ea typeface="DM Sans"/>
                <a:cs typeface="DM Sans"/>
                <a:sym typeface="DM Sans"/>
              </a:rPr>
              <a:t>Unlimited Team Members Creation</a:t>
            </a:r>
          </a:p>
          <a:p>
            <a:pPr marL="285750" indent="-285750">
              <a:lnSpc>
                <a:spcPct val="200000"/>
              </a:lnSpc>
              <a:buClr>
                <a:srgbClr val="2D3748"/>
              </a:buClr>
              <a:buSzPts val="1400"/>
              <a:buFont typeface="Arial"/>
              <a:buChar char="•"/>
            </a:pPr>
            <a:r>
              <a:rPr lang="en-US" dirty="0">
                <a:solidFill>
                  <a:srgbClr val="2D3748"/>
                </a:solidFill>
                <a:latin typeface="DM Sans"/>
                <a:sym typeface="DM Sans"/>
              </a:rPr>
              <a:t>Filters, Sorting Options, and Saved Views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ea typeface="DM Sans"/>
                <a:cs typeface="DM Sans"/>
                <a:sym typeface="DM Sans"/>
              </a:rPr>
              <a:t>Overview Section to Store Members' Main Info</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ea typeface="DM Sans"/>
                <a:cs typeface="DM Sans"/>
                <a:sym typeface="DM Sans"/>
              </a:rPr>
              <a:t>Experiences, Credentials, Education Sections, and More</a:t>
            </a:r>
          </a:p>
          <a:p>
            <a:pPr marL="285750" indent="-285750">
              <a:lnSpc>
                <a:spcPct val="200000"/>
              </a:lnSpc>
              <a:buClr>
                <a:srgbClr val="2D3748"/>
              </a:buClr>
              <a:buSzPts val="1400"/>
              <a:buFont typeface="Arial"/>
              <a:buChar char="•"/>
            </a:pPr>
            <a:r>
              <a:rPr lang="en-US" dirty="0">
                <a:solidFill>
                  <a:srgbClr val="2D3748"/>
                </a:solidFill>
                <a:latin typeface="DM Sans"/>
                <a:sym typeface="DM Sans"/>
              </a:rPr>
              <a:t>Custom Content Tabs &amp; Custom Fields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ea typeface="DM Sans"/>
                <a:cs typeface="DM Sans"/>
                <a:sym typeface="DM Sans"/>
              </a:rPr>
              <a:t>Projects Association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ea typeface="DM Sans"/>
                <a:cs typeface="DM Sans"/>
                <a:sym typeface="DM Sans"/>
              </a:rPr>
              <a:t>Opportunities Association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Files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Resumes</a:t>
            </a:r>
          </a:p>
        </p:txBody>
      </p:sp>
      <p:cxnSp>
        <p:nvCxnSpPr>
          <p:cNvPr id="7" name="Google Shape;700;g27fcc328e70_1_126">
            <a:extLst>
              <a:ext uri="{FF2B5EF4-FFF2-40B4-BE49-F238E27FC236}">
                <a16:creationId xmlns:a16="http://schemas.microsoft.com/office/drawing/2014/main" id="{6B8841B9-114B-B2CF-8FF1-474EE4D15472}"/>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10" name="Google Shape;701;g27fcc328e70_1_126">
            <a:hlinkClick r:id="rId6"/>
            <a:extLst>
              <a:ext uri="{FF2B5EF4-FFF2-40B4-BE49-F238E27FC236}">
                <a16:creationId xmlns:a16="http://schemas.microsoft.com/office/drawing/2014/main" id="{58F9753A-7374-FCA9-452D-5BDB8D677868}"/>
              </a:ext>
            </a:extLst>
          </p:cNvPr>
          <p:cNvSpPr txBox="1"/>
          <p:nvPr/>
        </p:nvSpPr>
        <p:spPr>
          <a:xfrm>
            <a:off x="499356" y="6177404"/>
            <a:ext cx="17837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a:t>
            </a:r>
            <a:r>
              <a:rPr lang="en-US" sz="1000" b="1" dirty="0">
                <a:solidFill>
                  <a:srgbClr val="FFFFFF"/>
                </a:solidFill>
                <a:latin typeface="DM Sans"/>
                <a:ea typeface="DM Sans"/>
                <a:cs typeface="DM Sans"/>
                <a:sym typeface="DM Sans"/>
              </a:rPr>
              <a:t>How To </a:t>
            </a:r>
            <a:r>
              <a:rPr lang="en-US" sz="1000" b="1" i="0" u="none" strike="noStrike" cap="none" dirty="0">
                <a:solidFill>
                  <a:srgbClr val="FFFFFF"/>
                </a:solidFill>
                <a:latin typeface="DM Sans"/>
                <a:ea typeface="DM Sans"/>
                <a:cs typeface="DM Sans"/>
                <a:sym typeface="DM Sans"/>
              </a:rPr>
              <a:t>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98459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9A5CD6-31C9-2F80-BCA6-2475B2A7697C}"/>
              </a:ext>
            </a:extLst>
          </p:cNvPr>
          <p:cNvPicPr>
            <a:picLocks noChangeAspect="1"/>
          </p:cNvPicPr>
          <p:nvPr/>
        </p:nvPicPr>
        <p:blipFill>
          <a:blip r:embed="rId3"/>
          <a:srcRect t="46" b="46"/>
          <a:stretch/>
        </p:blipFill>
        <p:spPr>
          <a:xfrm>
            <a:off x="6714635" y="3546370"/>
            <a:ext cx="5308654" cy="2988534"/>
          </a:xfrm>
          <a:prstGeom prst="roundRect">
            <a:avLst>
              <a:gd name="adj" fmla="val 3607"/>
            </a:avLst>
          </a:prstGeom>
          <a:ln w="25400">
            <a:noFill/>
          </a:ln>
          <a:effectLst>
            <a:outerShdw blurRad="635000" dist="63500" dir="2700000" algn="tl" rotWithShape="0">
              <a:srgbClr val="A0AEC0"/>
            </a:outerShdw>
          </a:effectLst>
        </p:spPr>
      </p:pic>
      <p:pic>
        <p:nvPicPr>
          <p:cNvPr id="6" name="Picture 5">
            <a:extLst>
              <a:ext uri="{FF2B5EF4-FFF2-40B4-BE49-F238E27FC236}">
                <a16:creationId xmlns:a16="http://schemas.microsoft.com/office/drawing/2014/main" id="{017B6D8D-49D1-DF23-15A5-E16CE3079B9B}"/>
              </a:ext>
            </a:extLst>
          </p:cNvPr>
          <p:cNvPicPr>
            <a:picLocks noChangeAspect="1"/>
          </p:cNvPicPr>
          <p:nvPr/>
        </p:nvPicPr>
        <p:blipFill>
          <a:blip r:embed="rId4"/>
          <a:srcRect t="112" b="112"/>
          <a:stretch/>
        </p:blipFill>
        <p:spPr>
          <a:xfrm>
            <a:off x="6714635" y="335959"/>
            <a:ext cx="5308654" cy="2985773"/>
          </a:xfrm>
          <a:prstGeom prst="roundRect">
            <a:avLst>
              <a:gd name="adj" fmla="val 3408"/>
            </a:avLst>
          </a:prstGeom>
          <a:ln w="25400">
            <a:noFill/>
          </a:ln>
          <a:effectLst>
            <a:outerShdw blurRad="635000" dist="63500" dir="2700000" algn="tl" rotWithShape="0">
              <a:srgbClr val="A0AEC0"/>
            </a:outerShdw>
          </a:effectLst>
        </p:spPr>
      </p:pic>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Team Resumes Management</a:t>
            </a:r>
            <a:endParaRPr sz="2800" b="0" i="0" u="none" strike="noStrike" cap="none" dirty="0">
              <a:solidFill>
                <a:srgbClr val="000000"/>
              </a:solidFill>
              <a:latin typeface="Archivo" pitchFamily="2" charset="77"/>
              <a:cs typeface="Archivo" pitchFamily="2" charset="77"/>
              <a:sym typeface="Arial"/>
            </a:endParaRPr>
          </a:p>
        </p:txBody>
      </p:sp>
      <p:sp>
        <p:nvSpPr>
          <p:cNvPr id="2" name="Google Shape;738;p43">
            <a:extLst>
              <a:ext uri="{FF2B5EF4-FFF2-40B4-BE49-F238E27FC236}">
                <a16:creationId xmlns:a16="http://schemas.microsoft.com/office/drawing/2014/main" id="{AF3B04F6-ABEA-1871-3B3D-B2F3F3DB786B}"/>
              </a:ext>
            </a:extLst>
          </p:cNvPr>
          <p:cNvSpPr txBox="1"/>
          <p:nvPr/>
        </p:nvSpPr>
        <p:spPr>
          <a:xfrm>
            <a:off x="580070" y="2423005"/>
            <a:ext cx="4978838" cy="22467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2D3748"/>
              </a:buClr>
              <a:buSzPts val="1400"/>
              <a:buFont typeface="Arial"/>
              <a:buChar char="•"/>
            </a:pPr>
            <a:r>
              <a:rPr lang="en-US" sz="1400" i="0" u="none" strike="noStrike" cap="none" dirty="0">
                <a:solidFill>
                  <a:srgbClr val="2D3748"/>
                </a:solidFill>
                <a:latin typeface="DM Sans"/>
                <a:ea typeface="DM Sans"/>
                <a:cs typeface="DM Sans"/>
                <a:sym typeface="DM Sans"/>
              </a:rPr>
              <a:t>Unlimited Resumes Creation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Unlimited Template Creation</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Filter by Team Members</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Multiple Resumes by Team Member</a:t>
            </a:r>
          </a:p>
          <a:p>
            <a:pPr marL="285750" marR="0" lvl="0" indent="-285750" algn="l" rtl="0">
              <a:lnSpc>
                <a:spcPct val="200000"/>
              </a:lnSpc>
              <a:spcBef>
                <a:spcPts val="0"/>
              </a:spcBef>
              <a:spcAft>
                <a:spcPts val="0"/>
              </a:spcAft>
              <a:buClr>
                <a:srgbClr val="2D3748"/>
              </a:buClr>
              <a:buSzPts val="1400"/>
              <a:buFont typeface="Arial"/>
              <a:buChar char="•"/>
            </a:pPr>
            <a:r>
              <a:rPr lang="en-US" dirty="0">
                <a:solidFill>
                  <a:srgbClr val="2D3748"/>
                </a:solidFill>
                <a:latin typeface="DM Sans"/>
                <a:sym typeface="DM Sans"/>
              </a:rPr>
              <a:t>Easy Access to Members Info</a:t>
            </a:r>
          </a:p>
        </p:txBody>
      </p:sp>
      <p:cxnSp>
        <p:nvCxnSpPr>
          <p:cNvPr id="7" name="Google Shape;700;g27fcc328e70_1_126">
            <a:extLst>
              <a:ext uri="{FF2B5EF4-FFF2-40B4-BE49-F238E27FC236}">
                <a16:creationId xmlns:a16="http://schemas.microsoft.com/office/drawing/2014/main" id="{54B1A770-65F7-13C3-FC0D-946EFB6F5FF5}"/>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9" name="Google Shape;701;g27fcc328e70_1_126">
            <a:hlinkClick r:id="rId5"/>
            <a:extLst>
              <a:ext uri="{FF2B5EF4-FFF2-40B4-BE49-F238E27FC236}">
                <a16:creationId xmlns:a16="http://schemas.microsoft.com/office/drawing/2014/main" id="{9B8D08B2-5845-4DD0-A7EF-158F4C075563}"/>
              </a:ext>
            </a:extLst>
          </p:cNvPr>
          <p:cNvSpPr txBox="1"/>
          <p:nvPr/>
        </p:nvSpPr>
        <p:spPr>
          <a:xfrm>
            <a:off x="499356" y="6177404"/>
            <a:ext cx="17837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a:t>
            </a:r>
            <a:r>
              <a:rPr lang="en-US" sz="1000" b="1" dirty="0">
                <a:solidFill>
                  <a:srgbClr val="FFFFFF"/>
                </a:solidFill>
                <a:latin typeface="DM Sans"/>
                <a:ea typeface="DM Sans"/>
                <a:cs typeface="DM Sans"/>
                <a:sym typeface="DM Sans"/>
              </a:rPr>
              <a:t>How To </a:t>
            </a:r>
            <a:r>
              <a:rPr lang="en-US" sz="1000" b="1" i="0" u="none" strike="noStrike" cap="none" dirty="0">
                <a:solidFill>
                  <a:srgbClr val="FFFFFF"/>
                </a:solidFill>
                <a:latin typeface="DM Sans"/>
                <a:ea typeface="DM Sans"/>
                <a:cs typeface="DM Sans"/>
                <a:sym typeface="DM Sans"/>
              </a:rPr>
              <a:t>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8687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202C"/>
        </a:solidFill>
        <a:effectLst/>
      </p:bgPr>
    </p:bg>
    <p:spTree>
      <p:nvGrpSpPr>
        <p:cNvPr id="1" name="Shape 135"/>
        <p:cNvGrpSpPr/>
        <p:nvPr/>
      </p:nvGrpSpPr>
      <p:grpSpPr>
        <a:xfrm>
          <a:off x="0" y="0"/>
          <a:ext cx="0" cy="0"/>
          <a:chOff x="0" y="0"/>
          <a:chExt cx="0" cy="0"/>
        </a:xfrm>
      </p:grpSpPr>
      <p:sp>
        <p:nvSpPr>
          <p:cNvPr id="9" name="TextBox 8">
            <a:extLst>
              <a:ext uri="{FF2B5EF4-FFF2-40B4-BE49-F238E27FC236}">
                <a16:creationId xmlns:a16="http://schemas.microsoft.com/office/drawing/2014/main" id="{CD601820-320F-E996-08E5-0FF7B3A50356}"/>
              </a:ext>
            </a:extLst>
          </p:cNvPr>
          <p:cNvSpPr txBox="1"/>
          <p:nvPr/>
        </p:nvSpPr>
        <p:spPr>
          <a:xfrm>
            <a:off x="996468" y="2802857"/>
            <a:ext cx="5267446" cy="830997"/>
          </a:xfrm>
          <a:prstGeom prst="rect">
            <a:avLst/>
          </a:prstGeom>
          <a:noFill/>
        </p:spPr>
        <p:txBody>
          <a:bodyPr wrap="square" rtlCol="0">
            <a:spAutoFit/>
          </a:bodyPr>
          <a:lstStyle/>
          <a:p>
            <a:r>
              <a:rPr lang="en-CA" sz="4800" b="1" dirty="0">
                <a:solidFill>
                  <a:schemeClr val="bg1"/>
                </a:solidFill>
                <a:latin typeface="Archivo" pitchFamily="2" charset="77"/>
                <a:cs typeface="Archivo" pitchFamily="2" charset="77"/>
              </a:rPr>
              <a:t>Integrations</a:t>
            </a:r>
            <a:endParaRPr lang="en-US" sz="4800" b="1" dirty="0">
              <a:solidFill>
                <a:schemeClr val="bg1"/>
              </a:solidFill>
              <a:latin typeface="Archivo" pitchFamily="2" charset="77"/>
              <a:cs typeface="Archivo" pitchFamily="2" charset="77"/>
            </a:endParaRPr>
          </a:p>
        </p:txBody>
      </p:sp>
      <p:pic>
        <p:nvPicPr>
          <p:cNvPr id="13" name="Picture 12" descr="A screenshot of a computer&#10;&#10;Description automatically generated">
            <a:extLst>
              <a:ext uri="{FF2B5EF4-FFF2-40B4-BE49-F238E27FC236}">
                <a16:creationId xmlns:a16="http://schemas.microsoft.com/office/drawing/2014/main" id="{CC6C7817-E57B-7C3D-34FB-D628EBC6112A}"/>
              </a:ext>
            </a:extLst>
          </p:cNvPr>
          <p:cNvPicPr>
            <a:picLocks noChangeAspect="1"/>
          </p:cNvPicPr>
          <p:nvPr/>
        </p:nvPicPr>
        <p:blipFill>
          <a:blip r:embed="rId3"/>
          <a:stretch>
            <a:fillRect/>
          </a:stretch>
        </p:blipFill>
        <p:spPr>
          <a:xfrm>
            <a:off x="7188200" y="11637"/>
            <a:ext cx="5003800" cy="6858000"/>
          </a:xfrm>
          <a:prstGeom prst="rect">
            <a:avLst/>
          </a:prstGeom>
        </p:spPr>
      </p:pic>
      <p:pic>
        <p:nvPicPr>
          <p:cNvPr id="3" name="Google Shape;572;p3">
            <a:extLst>
              <a:ext uri="{FF2B5EF4-FFF2-40B4-BE49-F238E27FC236}">
                <a16:creationId xmlns:a16="http://schemas.microsoft.com/office/drawing/2014/main" id="{FFC0CBC1-A2A0-092B-9116-D8292A4D405D}"/>
              </a:ext>
            </a:extLst>
          </p:cNvPr>
          <p:cNvPicPr preferRelativeResize="0"/>
          <p:nvPr/>
        </p:nvPicPr>
        <p:blipFill rotWithShape="1">
          <a:blip r:embed="rId4">
            <a:alphaModFix/>
          </a:blip>
          <a:srcRect/>
          <a:stretch/>
        </p:blipFill>
        <p:spPr>
          <a:xfrm>
            <a:off x="1101572" y="5347915"/>
            <a:ext cx="1625600" cy="355600"/>
          </a:xfrm>
          <a:prstGeom prst="rect">
            <a:avLst/>
          </a:prstGeom>
          <a:noFill/>
          <a:ln>
            <a:noFill/>
          </a:ln>
        </p:spPr>
      </p:pic>
    </p:spTree>
    <p:extLst>
      <p:ext uri="{BB962C8B-B14F-4D97-AF65-F5344CB8AC3E}">
        <p14:creationId xmlns:p14="http://schemas.microsoft.com/office/powerpoint/2010/main" val="2410201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Outlook/Gmail</a:t>
            </a:r>
            <a:endParaRPr sz="2800" b="0" i="0" u="none" strike="noStrike" cap="none" dirty="0">
              <a:solidFill>
                <a:srgbClr val="000000"/>
              </a:solidFill>
              <a:latin typeface="Archivo" pitchFamily="2" charset="77"/>
              <a:cs typeface="Archivo" pitchFamily="2" charset="77"/>
              <a:sym typeface="Arial"/>
            </a:endParaRPr>
          </a:p>
        </p:txBody>
      </p:sp>
      <p:pic>
        <p:nvPicPr>
          <p:cNvPr id="2" name="Picture 1">
            <a:extLst>
              <a:ext uri="{FF2B5EF4-FFF2-40B4-BE49-F238E27FC236}">
                <a16:creationId xmlns:a16="http://schemas.microsoft.com/office/drawing/2014/main" id="{B65FC416-28A1-5998-8820-0F8764979884}"/>
              </a:ext>
            </a:extLst>
          </p:cNvPr>
          <p:cNvPicPr>
            <a:picLocks noChangeAspect="1"/>
          </p:cNvPicPr>
          <p:nvPr/>
        </p:nvPicPr>
        <p:blipFill>
          <a:blip r:embed="rId3"/>
          <a:srcRect t="26" b="26"/>
          <a:stretch/>
        </p:blipFill>
        <p:spPr>
          <a:xfrm>
            <a:off x="6714635" y="3546370"/>
            <a:ext cx="5308654" cy="2988534"/>
          </a:xfrm>
          <a:prstGeom prst="roundRect">
            <a:avLst>
              <a:gd name="adj" fmla="val 3607"/>
            </a:avLst>
          </a:prstGeom>
          <a:ln w="25400">
            <a:noFill/>
          </a:ln>
          <a:effectLst>
            <a:outerShdw blurRad="635000" dist="63500" dir="2700000" algn="tl" rotWithShape="0">
              <a:srgbClr val="A0AEC0"/>
            </a:outerShdw>
          </a:effectLst>
        </p:spPr>
      </p:pic>
      <p:pic>
        <p:nvPicPr>
          <p:cNvPr id="7" name="Picture 6">
            <a:extLst>
              <a:ext uri="{FF2B5EF4-FFF2-40B4-BE49-F238E27FC236}">
                <a16:creationId xmlns:a16="http://schemas.microsoft.com/office/drawing/2014/main" id="{11B0E8FF-1B5C-4C05-3F6D-EDFC6B598D6D}"/>
              </a:ext>
            </a:extLst>
          </p:cNvPr>
          <p:cNvPicPr>
            <a:picLocks noChangeAspect="1"/>
          </p:cNvPicPr>
          <p:nvPr/>
        </p:nvPicPr>
        <p:blipFill>
          <a:blip r:embed="rId4"/>
          <a:srcRect t="52" b="52"/>
          <a:stretch/>
        </p:blipFill>
        <p:spPr>
          <a:xfrm>
            <a:off x="6714635" y="335959"/>
            <a:ext cx="5308654" cy="2985773"/>
          </a:xfrm>
          <a:prstGeom prst="roundRect">
            <a:avLst>
              <a:gd name="adj" fmla="val 3408"/>
            </a:avLst>
          </a:prstGeom>
          <a:ln w="25400">
            <a:noFill/>
          </a:ln>
          <a:effectLst>
            <a:outerShdw blurRad="635000" dist="63500" dir="2700000" algn="tl" rotWithShape="0">
              <a:srgbClr val="A0AEC0"/>
            </a:outerShdw>
          </a:effectLst>
        </p:spPr>
      </p:pic>
      <p:sp>
        <p:nvSpPr>
          <p:cNvPr id="8" name="Google Shape;738;p43">
            <a:extLst>
              <a:ext uri="{FF2B5EF4-FFF2-40B4-BE49-F238E27FC236}">
                <a16:creationId xmlns:a16="http://schemas.microsoft.com/office/drawing/2014/main" id="{B3B161B7-DB6B-3F6F-E175-B600DC23A7D8}"/>
              </a:ext>
            </a:extLst>
          </p:cNvPr>
          <p:cNvSpPr txBox="1"/>
          <p:nvPr/>
        </p:nvSpPr>
        <p:spPr>
          <a:xfrm>
            <a:off x="572119" y="1884397"/>
            <a:ext cx="4978838" cy="332394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400" i="0" u="none" strike="noStrike" cap="none" dirty="0">
                <a:solidFill>
                  <a:srgbClr val="2D3748"/>
                </a:solidFill>
                <a:latin typeface="DM Sans"/>
                <a:ea typeface="DM Sans"/>
                <a:cs typeface="DM Sans"/>
                <a:sym typeface="DM Sans"/>
              </a:rPr>
              <a:t>Effortlessly sync, configure, map, and filter contacts from both Outlook and Gmail directly to </a:t>
            </a:r>
            <a:r>
              <a:rPr lang="en-US" sz="1400" i="0" u="none" strike="noStrike" cap="none" dirty="0" err="1">
                <a:solidFill>
                  <a:srgbClr val="2D3748"/>
                </a:solidFill>
                <a:latin typeface="DM Sans"/>
                <a:ea typeface="DM Sans"/>
                <a:cs typeface="DM Sans"/>
                <a:sym typeface="DM Sans"/>
              </a:rPr>
              <a:t>ProjectMark</a:t>
            </a:r>
            <a:r>
              <a:rPr lang="en-US" sz="1400" i="0" u="none" strike="noStrike" cap="none" dirty="0">
                <a:solidFill>
                  <a:srgbClr val="2D3748"/>
                </a:solidFill>
                <a:latin typeface="DM Sans"/>
                <a:ea typeface="DM Sans"/>
                <a:cs typeface="DM Sans"/>
                <a:sym typeface="DM Sans"/>
              </a:rPr>
              <a:t>. </a:t>
            </a:r>
          </a:p>
          <a:p>
            <a:pPr marR="0" lvl="0" algn="l" rtl="0">
              <a:lnSpc>
                <a:spcPct val="150000"/>
              </a:lnSpc>
              <a:spcBef>
                <a:spcPts val="0"/>
              </a:spcBef>
              <a:spcAft>
                <a:spcPts val="0"/>
              </a:spcAft>
              <a:buClr>
                <a:srgbClr val="2D3748"/>
              </a:buClr>
              <a:buSzPts val="1400"/>
            </a:pPr>
            <a:endParaRPr lang="en-US" dirty="0">
              <a:solidFill>
                <a:srgbClr val="2D3748"/>
              </a:solidFill>
              <a:latin typeface="DM Sans"/>
              <a:ea typeface="DM Sans"/>
              <a:cs typeface="DM Sans"/>
              <a:sym typeface="DM Sans"/>
            </a:endParaRPr>
          </a:p>
          <a:p>
            <a:pPr marR="0" lvl="0" algn="l" rtl="0">
              <a:lnSpc>
                <a:spcPct val="150000"/>
              </a:lnSpc>
              <a:spcBef>
                <a:spcPts val="0"/>
              </a:spcBef>
              <a:spcAft>
                <a:spcPts val="0"/>
              </a:spcAft>
              <a:buClr>
                <a:srgbClr val="2D3748"/>
              </a:buClr>
              <a:buSzPts val="1400"/>
            </a:pPr>
            <a:r>
              <a:rPr lang="en-US" sz="1400" i="0" u="none" strike="noStrike" cap="none" dirty="0">
                <a:solidFill>
                  <a:srgbClr val="2D3748"/>
                </a:solidFill>
                <a:latin typeface="DM Sans"/>
                <a:ea typeface="DM Sans"/>
                <a:cs typeface="DM Sans"/>
                <a:sym typeface="DM Sans"/>
              </a:rPr>
              <a:t>This integration empowers you to maintain a centralized hub for all your contacts, ensuring that your data is up-to-date and easily accessible within our platform. </a:t>
            </a:r>
          </a:p>
          <a:p>
            <a:pPr marR="0" lvl="0" algn="l" rtl="0">
              <a:lnSpc>
                <a:spcPct val="150000"/>
              </a:lnSpc>
              <a:spcBef>
                <a:spcPts val="0"/>
              </a:spcBef>
              <a:spcAft>
                <a:spcPts val="0"/>
              </a:spcAft>
              <a:buClr>
                <a:srgbClr val="2D3748"/>
              </a:buClr>
              <a:buSzPts val="1400"/>
            </a:pPr>
            <a:endParaRPr lang="en-US" dirty="0">
              <a:solidFill>
                <a:srgbClr val="2D3748"/>
              </a:solidFill>
              <a:latin typeface="DM Sans"/>
              <a:ea typeface="DM Sans"/>
              <a:cs typeface="DM Sans"/>
              <a:sym typeface="DM Sans"/>
            </a:endParaRPr>
          </a:p>
          <a:p>
            <a:pPr marR="0" lvl="0" algn="l" rtl="0">
              <a:lnSpc>
                <a:spcPct val="150000"/>
              </a:lnSpc>
              <a:spcBef>
                <a:spcPts val="0"/>
              </a:spcBef>
              <a:spcAft>
                <a:spcPts val="0"/>
              </a:spcAft>
              <a:buClr>
                <a:srgbClr val="2D3748"/>
              </a:buClr>
              <a:buSzPts val="1400"/>
            </a:pPr>
            <a:r>
              <a:rPr lang="en-US" sz="1400" i="0" u="none" strike="noStrike" cap="none" dirty="0">
                <a:solidFill>
                  <a:srgbClr val="2D3748"/>
                </a:solidFill>
                <a:latin typeface="DM Sans"/>
                <a:ea typeface="DM Sans"/>
                <a:cs typeface="DM Sans"/>
                <a:sym typeface="DM Sans"/>
              </a:rPr>
              <a:t>We've also added the ability to add new contacts without an associated email address, so you can always have the correct contact no matter the circumstances. </a:t>
            </a:r>
            <a:endParaRPr lang="en-US" dirty="0">
              <a:solidFill>
                <a:srgbClr val="2D3748"/>
              </a:solidFill>
              <a:latin typeface="DM Sans"/>
              <a:sym typeface="DM Sans"/>
            </a:endParaRPr>
          </a:p>
        </p:txBody>
      </p:sp>
      <p:cxnSp>
        <p:nvCxnSpPr>
          <p:cNvPr id="5" name="Google Shape;700;g27fcc328e70_1_126">
            <a:extLst>
              <a:ext uri="{FF2B5EF4-FFF2-40B4-BE49-F238E27FC236}">
                <a16:creationId xmlns:a16="http://schemas.microsoft.com/office/drawing/2014/main" id="{23646E9E-4003-5B60-4C19-EA0B593EAF3C}"/>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6" name="Google Shape;701;g27fcc328e70_1_126">
            <a:hlinkClick r:id="rId5"/>
            <a:extLst>
              <a:ext uri="{FF2B5EF4-FFF2-40B4-BE49-F238E27FC236}">
                <a16:creationId xmlns:a16="http://schemas.microsoft.com/office/drawing/2014/main" id="{5B4C5C30-3833-A41E-FD0A-6630265D55D4}"/>
              </a:ext>
            </a:extLst>
          </p:cNvPr>
          <p:cNvSpPr txBox="1"/>
          <p:nvPr/>
        </p:nvSpPr>
        <p:spPr>
          <a:xfrm>
            <a:off x="687527" y="6177404"/>
            <a:ext cx="1409569"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6064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187">
            <a:extLst>
              <a:ext uri="{FF2B5EF4-FFF2-40B4-BE49-F238E27FC236}">
                <a16:creationId xmlns:a16="http://schemas.microsoft.com/office/drawing/2014/main" id="{BC8E59E8-5C95-3EFF-DA63-F9E4895DC3D7}"/>
              </a:ext>
            </a:extLst>
          </p:cNvPr>
          <p:cNvSpPr/>
          <p:nvPr/>
        </p:nvSpPr>
        <p:spPr>
          <a:xfrm>
            <a:off x="6087488" y="0"/>
            <a:ext cx="6104512" cy="6870103"/>
          </a:xfrm>
          <a:prstGeom prst="rect">
            <a:avLst/>
          </a:prstGeom>
          <a:solidFill>
            <a:srgbClr val="E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F783D9A-D6CD-BB83-C051-04F87CF3DB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96255" y="881937"/>
            <a:ext cx="1098558" cy="240309"/>
          </a:xfrm>
          <a:prstGeom prst="rect">
            <a:avLst/>
          </a:prstGeom>
        </p:spPr>
      </p:pic>
      <p:sp>
        <p:nvSpPr>
          <p:cNvPr id="6" name="Título 1">
            <a:extLst>
              <a:ext uri="{FF2B5EF4-FFF2-40B4-BE49-F238E27FC236}">
                <a16:creationId xmlns:a16="http://schemas.microsoft.com/office/drawing/2014/main" id="{0AB316DE-4B36-BA5F-7BCC-2091475C0B78}"/>
              </a:ext>
            </a:extLst>
          </p:cNvPr>
          <p:cNvSpPr txBox="1">
            <a:spLocks/>
          </p:cNvSpPr>
          <p:nvPr/>
        </p:nvSpPr>
        <p:spPr>
          <a:xfrm>
            <a:off x="726987" y="726204"/>
            <a:ext cx="2677679" cy="5214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400"/>
              </a:lnSpc>
              <a:spcBef>
                <a:spcPct val="0"/>
              </a:spcBef>
              <a:spcAft>
                <a:spcPts val="0"/>
              </a:spcAft>
              <a:buClrTx/>
              <a:buSzTx/>
              <a:buFontTx/>
              <a:buNone/>
              <a:tabLst/>
              <a:defRPr/>
            </a:pPr>
            <a:r>
              <a:rPr lang="pt-BR" sz="1800" b="1" dirty="0">
                <a:solidFill>
                  <a:srgbClr val="2D3748"/>
                </a:solidFill>
                <a:latin typeface="DM Sans" pitchFamily="2" charset="77"/>
                <a:cs typeface="Calibri" panose="020F0502020204030204" pitchFamily="34" charset="0"/>
              </a:rPr>
              <a:t>OUR</a:t>
            </a:r>
            <a:endParaRPr kumimoji="0" lang="pt-BR" sz="1800" b="1" i="0" u="none" strike="noStrike" kern="1200" cap="none" spc="0" normalizeH="0" baseline="0" noProof="0" dirty="0">
              <a:ln>
                <a:noFill/>
              </a:ln>
              <a:solidFill>
                <a:srgbClr val="2D3748"/>
              </a:solidFill>
              <a:effectLst/>
              <a:uLnTx/>
              <a:uFillTx/>
              <a:latin typeface="DM Sans" pitchFamily="2" charset="77"/>
              <a:cs typeface="Calibri" panose="020F0502020204030204" pitchFamily="34" charset="0"/>
            </a:endParaRPr>
          </a:p>
        </p:txBody>
      </p:sp>
      <p:sp>
        <p:nvSpPr>
          <p:cNvPr id="7" name="Título 1">
            <a:extLst>
              <a:ext uri="{FF2B5EF4-FFF2-40B4-BE49-F238E27FC236}">
                <a16:creationId xmlns:a16="http://schemas.microsoft.com/office/drawing/2014/main" id="{00C98085-6FC1-EF0A-BA4B-15AF51E80503}"/>
              </a:ext>
            </a:extLst>
          </p:cNvPr>
          <p:cNvSpPr txBox="1">
            <a:spLocks/>
          </p:cNvSpPr>
          <p:nvPr/>
        </p:nvSpPr>
        <p:spPr>
          <a:xfrm>
            <a:off x="726987" y="1105365"/>
            <a:ext cx="3008098" cy="43894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1800" b="0" i="0" u="none" strike="noStrike" kern="1200" cap="none" spc="300" normalizeH="0" baseline="0" noProof="0" dirty="0">
                <a:ln>
                  <a:noFill/>
                </a:ln>
                <a:solidFill>
                  <a:srgbClr val="2462D1"/>
                </a:solidFill>
                <a:effectLst/>
                <a:uLnTx/>
                <a:uFillTx/>
                <a:latin typeface="DM Sans" pitchFamily="2" charset="77"/>
                <a:cs typeface="Calibri" panose="020F0502020204030204" pitchFamily="34" charset="0"/>
              </a:rPr>
              <a:t>SOLUTION</a:t>
            </a:r>
          </a:p>
        </p:txBody>
      </p:sp>
      <p:sp>
        <p:nvSpPr>
          <p:cNvPr id="178" name="CaixaDeTexto 8">
            <a:extLst>
              <a:ext uri="{FF2B5EF4-FFF2-40B4-BE49-F238E27FC236}">
                <a16:creationId xmlns:a16="http://schemas.microsoft.com/office/drawing/2014/main" id="{3F7034C6-909A-AEC1-07E6-20DF0681C8EC}"/>
              </a:ext>
            </a:extLst>
          </p:cNvPr>
          <p:cNvSpPr txBox="1"/>
          <p:nvPr/>
        </p:nvSpPr>
        <p:spPr>
          <a:xfrm>
            <a:off x="2525248" y="5300487"/>
            <a:ext cx="1982835" cy="4802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500"/>
              </a:lnSpc>
              <a:spcBef>
                <a:spcPts val="0"/>
              </a:spcBef>
              <a:spcAft>
                <a:spcPts val="800"/>
              </a:spcAft>
              <a:buClrTx/>
              <a:buSzTx/>
              <a:buFontTx/>
              <a:buNone/>
              <a:tabLst/>
              <a:defRPr/>
            </a:pPr>
            <a:r>
              <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rPr>
              <a:t> Simple to </a:t>
            </a:r>
            <a:br>
              <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rPr>
            </a:br>
            <a:r>
              <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rPr>
              <a:t>       </a:t>
            </a:r>
            <a:r>
              <a:rPr lang="en-US" b="1" kern="1200" spc="-100" dirty="0">
                <a:solidFill>
                  <a:srgbClr val="2D3748"/>
                </a:solidFill>
                <a:latin typeface="DM Sans" pitchFamily="2" charset="77"/>
                <a:ea typeface="Calibri" panose="020F0502020204030204" pitchFamily="34" charset="0"/>
                <a:cs typeface="Calibri" panose="020F0502020204030204" pitchFamily="34" charset="0"/>
              </a:rPr>
              <a:t>use </a:t>
            </a:r>
            <a:endPar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endParaRPr>
          </a:p>
        </p:txBody>
      </p:sp>
      <p:sp>
        <p:nvSpPr>
          <p:cNvPr id="180" name="CaixaDeTexto 2">
            <a:extLst>
              <a:ext uri="{FF2B5EF4-FFF2-40B4-BE49-F238E27FC236}">
                <a16:creationId xmlns:a16="http://schemas.microsoft.com/office/drawing/2014/main" id="{E7711E0A-E8B9-BADE-CA94-95649F914FE3}"/>
              </a:ext>
            </a:extLst>
          </p:cNvPr>
          <p:cNvSpPr txBox="1"/>
          <p:nvPr/>
        </p:nvSpPr>
        <p:spPr>
          <a:xfrm>
            <a:off x="645699" y="5300487"/>
            <a:ext cx="1770630" cy="4802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500"/>
              </a:lnSpc>
              <a:spcBef>
                <a:spcPts val="0"/>
              </a:spcBef>
              <a:spcAft>
                <a:spcPts val="800"/>
              </a:spcAft>
              <a:buClrTx/>
              <a:buSzTx/>
              <a:buFontTx/>
              <a:buNone/>
              <a:tabLst/>
              <a:defRPr/>
            </a:pPr>
            <a:r>
              <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rPr>
              <a:t>Streamlined </a:t>
            </a:r>
            <a:r>
              <a:rPr lang="en-US" b="1" kern="1200" spc="-100" dirty="0">
                <a:solidFill>
                  <a:srgbClr val="2D3748"/>
                </a:solidFill>
                <a:latin typeface="DM Sans" pitchFamily="2" charset="77"/>
                <a:ea typeface="Calibri" panose="020F0502020204030204" pitchFamily="34" charset="0"/>
                <a:cs typeface="Calibri" panose="020F0502020204030204" pitchFamily="34" charset="0"/>
              </a:rPr>
              <a:t>Data Management</a:t>
            </a:r>
            <a:endParaRPr kumimoji="0" lang="en-US" sz="1400" b="1" i="0" u="none" strike="noStrike" kern="1200" cap="none" spc="-100" normalizeH="0" baseline="0" noProof="0" dirty="0">
              <a:ln>
                <a:noFill/>
              </a:ln>
              <a:solidFill>
                <a:srgbClr val="2D3748"/>
              </a:solidFill>
              <a:effectLst/>
              <a:uLnTx/>
              <a:uFillTx/>
              <a:latin typeface="DM Sans" pitchFamily="2" charset="77"/>
              <a:ea typeface="Calibri" panose="020F0502020204030204" pitchFamily="34" charset="0"/>
              <a:cs typeface="Calibri" panose="020F0502020204030204" pitchFamily="34" charset="0"/>
            </a:endParaRPr>
          </a:p>
        </p:txBody>
      </p:sp>
      <p:sp>
        <p:nvSpPr>
          <p:cNvPr id="181" name="CaixaDeTexto 2">
            <a:extLst>
              <a:ext uri="{FF2B5EF4-FFF2-40B4-BE49-F238E27FC236}">
                <a16:creationId xmlns:a16="http://schemas.microsoft.com/office/drawing/2014/main" id="{20FFF11E-92B9-6DAD-531C-A215AC107AF9}"/>
              </a:ext>
            </a:extLst>
          </p:cNvPr>
          <p:cNvSpPr txBox="1"/>
          <p:nvPr/>
        </p:nvSpPr>
        <p:spPr>
          <a:xfrm>
            <a:off x="4185855" y="5311315"/>
            <a:ext cx="1471621" cy="480260"/>
          </a:xfrm>
          <a:prstGeom prst="rect">
            <a:avLst/>
          </a:prstGeom>
          <a:noFill/>
        </p:spPr>
        <p:txBody>
          <a:bodyPr wrap="square" lIns="91440" tIns="45720" rIns="91440" bIns="45720" rtlCol="0" anchor="t">
            <a:spAutoFit/>
          </a:bodyPr>
          <a:lstStyle>
            <a:defPPr>
              <a:defRPr lang="pt-BR"/>
            </a:defPPr>
            <a:lvl1pPr marR="0" lvl="0" indent="0" fontAlgn="auto">
              <a:lnSpc>
                <a:spcPct val="107000"/>
              </a:lnSpc>
              <a:spcBef>
                <a:spcPts val="0"/>
              </a:spcBef>
              <a:spcAft>
                <a:spcPts val="800"/>
              </a:spcAft>
              <a:buClrTx/>
              <a:buSzTx/>
              <a:buFontTx/>
              <a:buNone/>
              <a:tabLst/>
              <a:defRPr b="1">
                <a:solidFill>
                  <a:srgbClr val="4A5568"/>
                </a:solidFill>
                <a:latin typeface="Calibri" panose="020F0502020204030204"/>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ts val="1500"/>
              </a:lnSpc>
              <a:spcBef>
                <a:spcPts val="0"/>
              </a:spcBef>
              <a:spcAft>
                <a:spcPts val="800"/>
              </a:spcAft>
              <a:buClrTx/>
              <a:buSzTx/>
              <a:buFontTx/>
              <a:buNone/>
              <a:tabLst/>
              <a:defRPr/>
            </a:pPr>
            <a:r>
              <a:rPr lang="en-US" kern="1200" spc="-100" dirty="0">
                <a:solidFill>
                  <a:srgbClr val="2D3748"/>
                </a:solidFill>
                <a:latin typeface="DM Sans" pitchFamily="2" charset="77"/>
                <a:cs typeface="Calibri" panose="020F0502020204030204" pitchFamily="34" charset="0"/>
              </a:rPr>
              <a:t>Drives collaboration</a:t>
            </a:r>
            <a:r>
              <a:rPr kumimoji="0" lang="en-US" sz="1400" b="1" i="0" u="none" strike="noStrike" kern="1200" cap="none" spc="-100" normalizeH="0" baseline="0" noProof="0" dirty="0">
                <a:ln>
                  <a:noFill/>
                </a:ln>
                <a:solidFill>
                  <a:srgbClr val="2D3748"/>
                </a:solidFill>
                <a:effectLst/>
                <a:uLnTx/>
                <a:uFillTx/>
                <a:latin typeface="DM Sans" pitchFamily="2" charset="77"/>
                <a:cs typeface="Calibri" panose="020F0502020204030204" pitchFamily="34" charset="0"/>
              </a:rPr>
              <a:t> </a:t>
            </a:r>
          </a:p>
        </p:txBody>
      </p:sp>
      <p:pic>
        <p:nvPicPr>
          <p:cNvPr id="133" name="Graphic 132">
            <a:extLst>
              <a:ext uri="{FF2B5EF4-FFF2-40B4-BE49-F238E27FC236}">
                <a16:creationId xmlns:a16="http://schemas.microsoft.com/office/drawing/2014/main" id="{59B7A28B-6346-F67E-0BBF-D244C59BDD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141" y="4755397"/>
            <a:ext cx="346364" cy="461818"/>
          </a:xfrm>
          <a:prstGeom prst="rect">
            <a:avLst/>
          </a:prstGeom>
        </p:spPr>
      </p:pic>
      <p:pic>
        <p:nvPicPr>
          <p:cNvPr id="135" name="Graphic 134">
            <a:extLst>
              <a:ext uri="{FF2B5EF4-FFF2-40B4-BE49-F238E27FC236}">
                <a16:creationId xmlns:a16="http://schemas.microsoft.com/office/drawing/2014/main" id="{49C0FD20-F639-3016-A33E-5D9FA4F29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1333" y="4802629"/>
            <a:ext cx="524794" cy="367355"/>
          </a:xfrm>
          <a:prstGeom prst="rect">
            <a:avLst/>
          </a:prstGeom>
        </p:spPr>
      </p:pic>
      <p:pic>
        <p:nvPicPr>
          <p:cNvPr id="137" name="Graphic 136">
            <a:extLst>
              <a:ext uri="{FF2B5EF4-FFF2-40B4-BE49-F238E27FC236}">
                <a16:creationId xmlns:a16="http://schemas.microsoft.com/office/drawing/2014/main" id="{8336C744-4F69-D77A-A7FE-FE74FCC546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94714" y="4786885"/>
            <a:ext cx="398843" cy="398843"/>
          </a:xfrm>
          <a:prstGeom prst="rect">
            <a:avLst/>
          </a:prstGeom>
        </p:spPr>
      </p:pic>
      <p:sp>
        <p:nvSpPr>
          <p:cNvPr id="8" name="TextBox 7">
            <a:extLst>
              <a:ext uri="{FF2B5EF4-FFF2-40B4-BE49-F238E27FC236}">
                <a16:creationId xmlns:a16="http://schemas.microsoft.com/office/drawing/2014/main" id="{8B9CF019-AB03-5BC6-6A16-EC6D3F70F088}"/>
              </a:ext>
            </a:extLst>
          </p:cNvPr>
          <p:cNvSpPr txBox="1"/>
          <p:nvPr/>
        </p:nvSpPr>
        <p:spPr>
          <a:xfrm>
            <a:off x="607307" y="1969417"/>
            <a:ext cx="5109241" cy="2123658"/>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US" sz="4400" b="1" i="0" u="none" strike="noStrike" kern="1200" cap="none" spc="-90" normalizeH="0" baseline="0" noProof="0" dirty="0">
                <a:ln>
                  <a:noFill/>
                </a:ln>
                <a:solidFill>
                  <a:srgbClr val="2D3748"/>
                </a:solidFill>
                <a:effectLst/>
                <a:uLnTx/>
                <a:uFillTx/>
                <a:latin typeface="DM Sans" pitchFamily="2" charset="77"/>
                <a:cs typeface="Calibri" panose="020F0502020204030204" pitchFamily="34" charset="0"/>
              </a:rPr>
              <a:t>An </a:t>
            </a:r>
            <a:r>
              <a:rPr lang="en-US" sz="4400" b="1" kern="1200" spc="-90" dirty="0">
                <a:solidFill>
                  <a:srgbClr val="2D3748"/>
                </a:solidFill>
                <a:latin typeface="DM Sans" pitchFamily="2" charset="77"/>
                <a:cs typeface="Calibri" panose="020F0502020204030204" pitchFamily="34" charset="0"/>
              </a:rPr>
              <a:t>intuitive</a:t>
            </a:r>
            <a:br>
              <a:rPr kumimoji="0" lang="en-US" sz="4400" b="1" i="0" u="none" strike="noStrike" kern="1200" cap="none" spc="-90" normalizeH="0" baseline="0" noProof="0" dirty="0">
                <a:ln>
                  <a:noFill/>
                </a:ln>
                <a:solidFill>
                  <a:srgbClr val="2D3748"/>
                </a:solidFill>
                <a:effectLst/>
                <a:uLnTx/>
                <a:uFillTx/>
                <a:latin typeface="DM Sans" pitchFamily="2" charset="77"/>
                <a:cs typeface="Calibri" panose="020F0502020204030204" pitchFamily="34" charset="0"/>
              </a:rPr>
            </a:br>
            <a:r>
              <a:rPr kumimoji="0" lang="en-US" sz="4400" b="1" i="0" u="none" strike="noStrike" kern="1200" cap="none" spc="-90" normalizeH="0" baseline="0" noProof="0" dirty="0">
                <a:ln>
                  <a:noFill/>
                </a:ln>
                <a:solidFill>
                  <a:srgbClr val="2D3748"/>
                </a:solidFill>
                <a:effectLst/>
                <a:uLnTx/>
                <a:uFillTx/>
                <a:latin typeface="DM Sans" pitchFamily="2" charset="77"/>
                <a:cs typeface="Calibri" panose="020F0502020204030204" pitchFamily="34" charset="0"/>
              </a:rPr>
              <a:t>CRM platform for the entire team </a:t>
            </a:r>
          </a:p>
        </p:txBody>
      </p:sp>
      <p:grpSp>
        <p:nvGrpSpPr>
          <p:cNvPr id="49" name="Group 48">
            <a:extLst>
              <a:ext uri="{FF2B5EF4-FFF2-40B4-BE49-F238E27FC236}">
                <a16:creationId xmlns:a16="http://schemas.microsoft.com/office/drawing/2014/main" id="{19E89A2C-4306-3A5E-4AA0-51BB1C580341}"/>
              </a:ext>
            </a:extLst>
          </p:cNvPr>
          <p:cNvGrpSpPr/>
          <p:nvPr/>
        </p:nvGrpSpPr>
        <p:grpSpPr>
          <a:xfrm>
            <a:off x="6298532" y="1247606"/>
            <a:ext cx="5690935" cy="4432650"/>
            <a:chOff x="6298532" y="1247606"/>
            <a:chExt cx="5690935" cy="4432650"/>
          </a:xfrm>
        </p:grpSpPr>
        <p:sp>
          <p:nvSpPr>
            <p:cNvPr id="2" name="Rounded Rectangle 1">
              <a:extLst>
                <a:ext uri="{FF2B5EF4-FFF2-40B4-BE49-F238E27FC236}">
                  <a16:creationId xmlns:a16="http://schemas.microsoft.com/office/drawing/2014/main" id="{4D7CD688-85F7-5802-1056-3C02BBA2CC2B}"/>
                </a:ext>
              </a:extLst>
            </p:cNvPr>
            <p:cNvSpPr/>
            <p:nvPr/>
          </p:nvSpPr>
          <p:spPr>
            <a:xfrm>
              <a:off x="6713621" y="2328512"/>
              <a:ext cx="4902867" cy="832723"/>
            </a:xfrm>
            <a:prstGeom prst="roundRect">
              <a:avLst>
                <a:gd name="adj" fmla="val 50000"/>
              </a:avLst>
            </a:prstGeom>
            <a:solidFill>
              <a:schemeClr val="bg1"/>
            </a:solidFill>
            <a:ln>
              <a:solidFill>
                <a:srgbClr val="2562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2462D1"/>
                  </a:solidFill>
                </a:ln>
                <a:solidFill>
                  <a:prstClr val="white"/>
                </a:solidFill>
                <a:effectLst/>
                <a:uLnTx/>
                <a:uFillTx/>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2D5D2C8B-ED64-EB48-C3F1-A8BC62AE761F}"/>
                </a:ext>
              </a:extLst>
            </p:cNvPr>
            <p:cNvSpPr/>
            <p:nvPr/>
          </p:nvSpPr>
          <p:spPr>
            <a:xfrm>
              <a:off x="8453314" y="1247606"/>
              <a:ext cx="1419488" cy="667959"/>
            </a:xfrm>
            <a:prstGeom prst="roundRect">
              <a:avLst>
                <a:gd name="adj" fmla="val 50000"/>
              </a:avLst>
            </a:prstGeom>
            <a:solidFill>
              <a:schemeClr val="bg1"/>
            </a:solidFill>
            <a:ln>
              <a:solidFill>
                <a:srgbClr val="2562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2462D1"/>
                  </a:solid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A3EC337-3B4D-0A21-7480-13ED6DCEEF08}"/>
                </a:ext>
              </a:extLst>
            </p:cNvPr>
            <p:cNvSpPr txBox="1"/>
            <p:nvPr/>
          </p:nvSpPr>
          <p:spPr>
            <a:xfrm>
              <a:off x="8453314" y="1355125"/>
              <a:ext cx="1419488" cy="502702"/>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800"/>
                </a:spcAft>
                <a:buClrTx/>
                <a:buSzTx/>
                <a:buFontTx/>
                <a:buNone/>
                <a:tabLst/>
                <a:defRPr/>
              </a:pPr>
              <a: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Revenue</a:t>
              </a:r>
              <a:b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br>
              <a:r>
                <a:rPr kumimoji="0" lang="en-US" sz="14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Growth</a:t>
              </a:r>
            </a:p>
          </p:txBody>
        </p:sp>
        <p:cxnSp>
          <p:nvCxnSpPr>
            <p:cNvPr id="10" name="Straight Connector 9">
              <a:extLst>
                <a:ext uri="{FF2B5EF4-FFF2-40B4-BE49-F238E27FC236}">
                  <a16:creationId xmlns:a16="http://schemas.microsoft.com/office/drawing/2014/main" id="{5684C648-F529-ACB7-C3CB-D2E480BDE09B}"/>
                </a:ext>
              </a:extLst>
            </p:cNvPr>
            <p:cNvCxnSpPr>
              <a:cxnSpLocks/>
              <a:stCxn id="2" idx="0"/>
              <a:endCxn id="3" idx="2"/>
            </p:cNvCxnSpPr>
            <p:nvPr/>
          </p:nvCxnSpPr>
          <p:spPr>
            <a:xfrm flipH="1" flipV="1">
              <a:off x="9163058" y="1915565"/>
              <a:ext cx="1997" cy="412947"/>
            </a:xfrm>
            <a:prstGeom prst="line">
              <a:avLst/>
            </a:prstGeom>
            <a:ln w="12700">
              <a:solidFill>
                <a:srgbClr val="2562D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AE2EE7-95DC-9C52-7B57-A2339208FF61}"/>
                </a:ext>
              </a:extLst>
            </p:cNvPr>
            <p:cNvCxnSpPr>
              <a:cxnSpLocks/>
              <a:stCxn id="25" idx="4"/>
              <a:endCxn id="2" idx="2"/>
            </p:cNvCxnSpPr>
            <p:nvPr/>
          </p:nvCxnSpPr>
          <p:spPr>
            <a:xfrm flipV="1">
              <a:off x="9164194" y="3161235"/>
              <a:ext cx="861" cy="1504476"/>
            </a:xfrm>
            <a:prstGeom prst="line">
              <a:avLst/>
            </a:prstGeom>
            <a:ln w="12700">
              <a:solidFill>
                <a:srgbClr val="2562D1"/>
              </a:solidFill>
              <a:prstDash val="sysDot"/>
            </a:ln>
          </p:spPr>
          <p:style>
            <a:lnRef idx="1">
              <a:schemeClr val="accent1"/>
            </a:lnRef>
            <a:fillRef idx="0">
              <a:schemeClr val="accent1"/>
            </a:fillRef>
            <a:effectRef idx="0">
              <a:schemeClr val="accent1"/>
            </a:effectRef>
            <a:fontRef idx="minor">
              <a:schemeClr val="tx1"/>
            </a:fontRef>
          </p:style>
        </p:cxnSp>
        <p:sp>
          <p:nvSpPr>
            <p:cNvPr id="12" name="Retângulo Arredondado 51">
              <a:extLst>
                <a:ext uri="{FF2B5EF4-FFF2-40B4-BE49-F238E27FC236}">
                  <a16:creationId xmlns:a16="http://schemas.microsoft.com/office/drawing/2014/main" id="{1BF63C97-BE08-8DB2-FAB8-B9A4C72268FC}"/>
                </a:ext>
              </a:extLst>
            </p:cNvPr>
            <p:cNvSpPr/>
            <p:nvPr/>
          </p:nvSpPr>
          <p:spPr>
            <a:xfrm>
              <a:off x="10046667"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3" name="Retângulo Arredondado 51">
              <a:extLst>
                <a:ext uri="{FF2B5EF4-FFF2-40B4-BE49-F238E27FC236}">
                  <a16:creationId xmlns:a16="http://schemas.microsoft.com/office/drawing/2014/main" id="{FE325F0F-0614-6500-0A08-752DF6F923C4}"/>
                </a:ext>
              </a:extLst>
            </p:cNvPr>
            <p:cNvSpPr/>
            <p:nvPr/>
          </p:nvSpPr>
          <p:spPr>
            <a:xfrm>
              <a:off x="8471775"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4" name="Retângulo Arredondado 51">
              <a:extLst>
                <a:ext uri="{FF2B5EF4-FFF2-40B4-BE49-F238E27FC236}">
                  <a16:creationId xmlns:a16="http://schemas.microsoft.com/office/drawing/2014/main" id="{3E421BD0-17E3-4071-56AC-A6237D54B29A}"/>
                </a:ext>
              </a:extLst>
            </p:cNvPr>
            <p:cNvSpPr/>
            <p:nvPr/>
          </p:nvSpPr>
          <p:spPr>
            <a:xfrm>
              <a:off x="6893738" y="2486346"/>
              <a:ext cx="1385712" cy="506719"/>
            </a:xfrm>
            <a:prstGeom prst="roundRect">
              <a:avLst>
                <a:gd name="adj" fmla="val 50000"/>
              </a:avLst>
            </a:prstGeom>
            <a:solidFill>
              <a:schemeClr val="bg1"/>
            </a:solidFill>
            <a:ln w="19050">
              <a:noFill/>
            </a:ln>
            <a:effectLst>
              <a:outerShdw blurRad="127000" sx="105000" sy="10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6F10C1F-3C51-1953-E921-81C01184D8F7}"/>
                </a:ext>
              </a:extLst>
            </p:cNvPr>
            <p:cNvSpPr txBox="1"/>
            <p:nvPr/>
          </p:nvSpPr>
          <p:spPr>
            <a:xfrm>
              <a:off x="7027218" y="2451673"/>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Marketing</a:t>
              </a:r>
            </a:p>
          </p:txBody>
        </p:sp>
        <p:sp>
          <p:nvSpPr>
            <p:cNvPr id="16" name="TextBox 15">
              <a:extLst>
                <a:ext uri="{FF2B5EF4-FFF2-40B4-BE49-F238E27FC236}">
                  <a16:creationId xmlns:a16="http://schemas.microsoft.com/office/drawing/2014/main" id="{87E2584A-1B7D-4B12-8F02-0DE9C7D2B4C1}"/>
                </a:ext>
              </a:extLst>
            </p:cNvPr>
            <p:cNvSpPr txBox="1"/>
            <p:nvPr/>
          </p:nvSpPr>
          <p:spPr>
            <a:xfrm>
              <a:off x="7042332" y="2698970"/>
              <a:ext cx="1088524" cy="217817"/>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2562D1"/>
                  </a:solidFill>
                  <a:effectLst/>
                  <a:uLnTx/>
                  <a:uFillTx/>
                  <a:latin typeface="DM Sans" pitchFamily="2" charset="77"/>
                  <a:cs typeface="Calibri" panose="020F0502020204030204" pitchFamily="34" charset="0"/>
                </a:rPr>
                <a:t>Marketing Manager</a:t>
              </a:r>
            </a:p>
          </p:txBody>
        </p:sp>
        <p:sp>
          <p:nvSpPr>
            <p:cNvPr id="17" name="TextBox 16">
              <a:extLst>
                <a:ext uri="{FF2B5EF4-FFF2-40B4-BE49-F238E27FC236}">
                  <a16:creationId xmlns:a16="http://schemas.microsoft.com/office/drawing/2014/main" id="{69CFEE51-9EBF-117C-68BB-8057113A47EF}"/>
                </a:ext>
              </a:extLst>
            </p:cNvPr>
            <p:cNvSpPr txBox="1"/>
            <p:nvPr/>
          </p:nvSpPr>
          <p:spPr>
            <a:xfrm>
              <a:off x="10180147" y="2445395"/>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Technical </a:t>
              </a:r>
            </a:p>
          </p:txBody>
        </p:sp>
        <p:sp>
          <p:nvSpPr>
            <p:cNvPr id="18" name="TextBox 17">
              <a:extLst>
                <a:ext uri="{FF2B5EF4-FFF2-40B4-BE49-F238E27FC236}">
                  <a16:creationId xmlns:a16="http://schemas.microsoft.com/office/drawing/2014/main" id="{B169D07E-600F-59A4-AE3E-6457499090CA}"/>
                </a:ext>
              </a:extLst>
            </p:cNvPr>
            <p:cNvSpPr txBox="1"/>
            <p:nvPr/>
          </p:nvSpPr>
          <p:spPr>
            <a:xfrm>
              <a:off x="10179225" y="2692692"/>
              <a:ext cx="1120596" cy="240707"/>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2562D1"/>
                  </a:solidFill>
                  <a:effectLst/>
                  <a:uLnTx/>
                  <a:uFillTx/>
                  <a:latin typeface="DM Sans" pitchFamily="2" charset="77"/>
                  <a:cs typeface="Calibri" panose="020F0502020204030204" pitchFamily="34" charset="0"/>
                </a:rPr>
                <a:t>Project Managers</a:t>
              </a:r>
            </a:p>
          </p:txBody>
        </p:sp>
        <p:sp>
          <p:nvSpPr>
            <p:cNvPr id="19" name="TextBox 18">
              <a:extLst>
                <a:ext uri="{FF2B5EF4-FFF2-40B4-BE49-F238E27FC236}">
                  <a16:creationId xmlns:a16="http://schemas.microsoft.com/office/drawing/2014/main" id="{C79EF6F8-74F5-DF12-0350-9B9D6EE44988}"/>
                </a:ext>
              </a:extLst>
            </p:cNvPr>
            <p:cNvSpPr txBox="1"/>
            <p:nvPr/>
          </p:nvSpPr>
          <p:spPr>
            <a:xfrm>
              <a:off x="8605255" y="2404880"/>
              <a:ext cx="1118753" cy="363818"/>
            </a:xfrm>
            <a:prstGeom prst="rect">
              <a:avLst/>
            </a:prstGeom>
            <a:noFill/>
          </p:spPr>
          <p:txBody>
            <a:bodyPr wrap="square">
              <a:spAutoFit/>
            </a:bodyPr>
            <a:lstStyle/>
            <a:p>
              <a:pPr marL="0" marR="0" lvl="0" indent="0" algn="ctr" defTabSz="914400" rtl="0" eaLnBrk="1" fontAlgn="auto" latinLnBrk="0" hangingPunct="1">
                <a:lnSpc>
                  <a:spcPts val="2400"/>
                </a:lnSpc>
                <a:spcBef>
                  <a:spcPts val="0"/>
                </a:spcBef>
                <a:spcAft>
                  <a:spcPts val="800"/>
                </a:spcAft>
                <a:buClrTx/>
                <a:buSzTx/>
                <a:buFontTx/>
                <a:buNone/>
                <a:tabLst/>
                <a:defRPr/>
              </a:pPr>
              <a:r>
                <a:rPr kumimoji="0" lang="en-US" sz="1200" b="1" i="0" u="none" strike="noStrike" kern="1200" cap="none" spc="-60" normalizeH="0" baseline="0" noProof="0" dirty="0">
                  <a:ln>
                    <a:noFill/>
                  </a:ln>
                  <a:solidFill>
                    <a:srgbClr val="2D3748"/>
                  </a:solidFill>
                  <a:effectLst/>
                  <a:uLnTx/>
                  <a:uFillTx/>
                  <a:latin typeface="DM Sans" pitchFamily="2" charset="77"/>
                  <a:cs typeface="Calibri" panose="020F0502020204030204" pitchFamily="34" charset="0"/>
                </a:rPr>
                <a:t>Sales </a:t>
              </a:r>
            </a:p>
          </p:txBody>
        </p:sp>
        <p:sp>
          <p:nvSpPr>
            <p:cNvPr id="20" name="TextBox 19">
              <a:extLst>
                <a:ext uri="{FF2B5EF4-FFF2-40B4-BE49-F238E27FC236}">
                  <a16:creationId xmlns:a16="http://schemas.microsoft.com/office/drawing/2014/main" id="{FAB77932-B5C7-A5D0-37FB-19482CD420C4}"/>
                </a:ext>
              </a:extLst>
            </p:cNvPr>
            <p:cNvSpPr txBox="1"/>
            <p:nvPr/>
          </p:nvSpPr>
          <p:spPr>
            <a:xfrm>
              <a:off x="8563220" y="2652177"/>
              <a:ext cx="1202823" cy="349711"/>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800"/>
                </a:spcAft>
                <a:buClrTx/>
                <a:buSzTx/>
                <a:buFontTx/>
                <a:buNone/>
                <a:tabLst/>
                <a:defRPr/>
              </a:pPr>
              <a:r>
                <a:rPr kumimoji="0" lang="en-US" sz="800" b="0" i="0" u="none" strike="noStrike" kern="1200" cap="none" spc="-40" normalizeH="0" baseline="0" noProof="0" dirty="0">
                  <a:ln>
                    <a:noFill/>
                  </a:ln>
                  <a:solidFill>
                    <a:srgbClr val="2562D1"/>
                  </a:solidFill>
                  <a:effectLst/>
                  <a:uLnTx/>
                  <a:uFillTx/>
                  <a:latin typeface="DM Sans" pitchFamily="2" charset="77"/>
                  <a:cs typeface="Calibri" panose="020F0502020204030204" pitchFamily="34" charset="0"/>
                </a:rPr>
                <a:t>Company Leaders</a:t>
              </a:r>
              <a:br>
                <a:rPr kumimoji="0" lang="en-US" sz="800" b="0" i="0" u="none" strike="noStrike" kern="1200" cap="none" spc="-40" normalizeH="0" baseline="0" noProof="0" dirty="0">
                  <a:ln>
                    <a:noFill/>
                  </a:ln>
                  <a:solidFill>
                    <a:srgbClr val="2562D1"/>
                  </a:solidFill>
                  <a:effectLst/>
                  <a:uLnTx/>
                  <a:uFillTx/>
                  <a:latin typeface="DM Sans" pitchFamily="2" charset="77"/>
                  <a:cs typeface="Calibri" panose="020F0502020204030204" pitchFamily="34" charset="0"/>
                </a:rPr>
              </a:br>
              <a:r>
                <a:rPr kumimoji="0" lang="en-US" sz="800" b="0" i="0" u="none" strike="noStrike" kern="1200" cap="none" spc="-40" normalizeH="0" baseline="0" noProof="0" dirty="0">
                  <a:ln>
                    <a:noFill/>
                  </a:ln>
                  <a:solidFill>
                    <a:srgbClr val="2562D1"/>
                  </a:solidFill>
                  <a:effectLst/>
                  <a:uLnTx/>
                  <a:uFillTx/>
                  <a:latin typeface="DM Sans" pitchFamily="2" charset="77"/>
                  <a:cs typeface="Calibri" panose="020F0502020204030204" pitchFamily="34" charset="0"/>
                </a:rPr>
                <a:t>&amp; BD Execs</a:t>
              </a:r>
            </a:p>
          </p:txBody>
        </p:sp>
        <p:sp>
          <p:nvSpPr>
            <p:cNvPr id="21" name="Oval 20">
              <a:extLst>
                <a:ext uri="{FF2B5EF4-FFF2-40B4-BE49-F238E27FC236}">
                  <a16:creationId xmlns:a16="http://schemas.microsoft.com/office/drawing/2014/main" id="{5925049E-4F2F-A0A8-9F11-0B66BBD16231}"/>
                </a:ext>
              </a:extLst>
            </p:cNvPr>
            <p:cNvSpPr/>
            <p:nvPr/>
          </p:nvSpPr>
          <p:spPr>
            <a:xfrm>
              <a:off x="7882339"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2F0716C1-EB8B-F39E-BA2B-5F3DBB2779E3}"/>
                </a:ext>
              </a:extLst>
            </p:cNvPr>
            <p:cNvSpPr/>
            <p:nvPr/>
          </p:nvSpPr>
          <p:spPr>
            <a:xfrm>
              <a:off x="10340357"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265D9AC1-FE23-6B9F-2F85-6B2135005FAA}"/>
                </a:ext>
              </a:extLst>
            </p:cNvPr>
            <p:cNvSpPr/>
            <p:nvPr/>
          </p:nvSpPr>
          <p:spPr>
            <a:xfrm>
              <a:off x="10213211" y="2858841"/>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834BE1B4-3A37-6FCD-4FEE-8A115DBEC917}"/>
                </a:ext>
              </a:extLst>
            </p:cNvPr>
            <p:cNvGrpSpPr/>
            <p:nvPr/>
          </p:nvGrpSpPr>
          <p:grpSpPr>
            <a:xfrm rot="10800000">
              <a:off x="8655750" y="4665711"/>
              <a:ext cx="1016888" cy="1014545"/>
              <a:chOff x="7765988" y="4389798"/>
              <a:chExt cx="1118577" cy="1115999"/>
            </a:xfrm>
          </p:grpSpPr>
          <p:sp>
            <p:nvSpPr>
              <p:cNvPr id="25" name="Oval 24">
                <a:extLst>
                  <a:ext uri="{FF2B5EF4-FFF2-40B4-BE49-F238E27FC236}">
                    <a16:creationId xmlns:a16="http://schemas.microsoft.com/office/drawing/2014/main" id="{C33E8070-8111-C069-36A9-A851C7700BD0}"/>
                  </a:ext>
                </a:extLst>
              </p:cNvPr>
              <p:cNvSpPr/>
              <p:nvPr/>
            </p:nvSpPr>
            <p:spPr>
              <a:xfrm>
                <a:off x="7765988" y="4389798"/>
                <a:ext cx="1118577" cy="1115999"/>
              </a:xfrm>
              <a:prstGeom prst="ellipse">
                <a:avLst/>
              </a:prstGeom>
              <a:solidFill>
                <a:schemeClr val="bg1"/>
              </a:solidFill>
              <a:ln>
                <a:noFill/>
              </a:ln>
              <a:effectLst>
                <a:outerShdw blurRad="317500" sx="115000" sy="115000" algn="ctr"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6" name="Graphic 25">
                <a:extLst>
                  <a:ext uri="{FF2B5EF4-FFF2-40B4-BE49-F238E27FC236}">
                    <a16:creationId xmlns:a16="http://schemas.microsoft.com/office/drawing/2014/main" id="{B35679E6-82DF-1D4E-D368-36114D2098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8015225" y="4637741"/>
                <a:ext cx="620115" cy="620115"/>
              </a:xfrm>
              <a:prstGeom prst="rect">
                <a:avLst/>
              </a:prstGeom>
            </p:spPr>
          </p:pic>
        </p:grpSp>
        <p:sp>
          <p:nvSpPr>
            <p:cNvPr id="27" name="Rounded Rectangle 26">
              <a:extLst>
                <a:ext uri="{FF2B5EF4-FFF2-40B4-BE49-F238E27FC236}">
                  <a16:creationId xmlns:a16="http://schemas.microsoft.com/office/drawing/2014/main" id="{B5E53A87-7033-6137-BC54-13525B108826}"/>
                </a:ext>
              </a:extLst>
            </p:cNvPr>
            <p:cNvSpPr/>
            <p:nvPr/>
          </p:nvSpPr>
          <p:spPr>
            <a:xfrm>
              <a:off x="6298532" y="3585813"/>
              <a:ext cx="5690935" cy="655320"/>
            </a:xfrm>
            <a:prstGeom prst="roundRect">
              <a:avLst>
                <a:gd name="adj" fmla="val 50000"/>
              </a:avLst>
            </a:prstGeom>
            <a:solidFill>
              <a:schemeClr val="bg1"/>
            </a:solidFill>
            <a:ln>
              <a:solidFill>
                <a:srgbClr val="2562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2462D1"/>
                  </a:solidFill>
                </a:ln>
                <a:solidFill>
                  <a:prstClr val="white"/>
                </a:solidFill>
                <a:effectLst/>
                <a:uLnTx/>
                <a:uFillTx/>
                <a:latin typeface="Calibri" panose="020F0502020204030204" pitchFamily="34" charset="0"/>
                <a:cs typeface="Calibri" panose="020F0502020204030204" pitchFamily="34" charset="0"/>
              </a:endParaRPr>
            </a:p>
          </p:txBody>
        </p:sp>
        <p:sp>
          <p:nvSpPr>
            <p:cNvPr id="28" name="Retângulo Arredondado 51">
              <a:extLst>
                <a:ext uri="{FF2B5EF4-FFF2-40B4-BE49-F238E27FC236}">
                  <a16:creationId xmlns:a16="http://schemas.microsoft.com/office/drawing/2014/main" id="{BA53CAFE-1776-726B-573F-E61D8DE8A3CF}"/>
                </a:ext>
              </a:extLst>
            </p:cNvPr>
            <p:cNvSpPr/>
            <p:nvPr/>
          </p:nvSpPr>
          <p:spPr>
            <a:xfrm rot="10800000">
              <a:off x="9582222" y="3746487"/>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29" name="Retângulo Arredondado 51">
              <a:extLst>
                <a:ext uri="{FF2B5EF4-FFF2-40B4-BE49-F238E27FC236}">
                  <a16:creationId xmlns:a16="http://schemas.microsoft.com/office/drawing/2014/main" id="{27519CAE-9CF9-A10A-F18E-F2EB57C292D4}"/>
                </a:ext>
              </a:extLst>
            </p:cNvPr>
            <p:cNvSpPr/>
            <p:nvPr/>
          </p:nvSpPr>
          <p:spPr>
            <a:xfrm rot="10800000">
              <a:off x="8801700" y="3742963"/>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62533017-9AB6-3B80-E9D2-A83626EE4CEF}"/>
                </a:ext>
              </a:extLst>
            </p:cNvPr>
            <p:cNvSpPr txBox="1"/>
            <p:nvPr/>
          </p:nvSpPr>
          <p:spPr>
            <a:xfrm>
              <a:off x="8783430" y="3759535"/>
              <a:ext cx="746881"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Relationship Management</a:t>
              </a:r>
            </a:p>
          </p:txBody>
        </p:sp>
        <p:sp>
          <p:nvSpPr>
            <p:cNvPr id="31" name="Retângulo Arredondado 51">
              <a:extLst>
                <a:ext uri="{FF2B5EF4-FFF2-40B4-BE49-F238E27FC236}">
                  <a16:creationId xmlns:a16="http://schemas.microsoft.com/office/drawing/2014/main" id="{FAE0A8B9-A509-FFD5-DB8F-CF9A60D1E1A6}"/>
                </a:ext>
              </a:extLst>
            </p:cNvPr>
            <p:cNvSpPr/>
            <p:nvPr/>
          </p:nvSpPr>
          <p:spPr>
            <a:xfrm rot="10800000">
              <a:off x="8022606" y="3751833"/>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C80F86DD-3004-F881-DBA1-8FDB8685C84C}"/>
                </a:ext>
              </a:extLst>
            </p:cNvPr>
            <p:cNvSpPr txBox="1"/>
            <p:nvPr/>
          </p:nvSpPr>
          <p:spPr>
            <a:xfrm>
              <a:off x="9577071" y="3767954"/>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Business</a:t>
              </a:r>
              <a:b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b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Development</a:t>
              </a:r>
            </a:p>
          </p:txBody>
        </p:sp>
        <p:sp>
          <p:nvSpPr>
            <p:cNvPr id="33" name="Retângulo Arredondado 51">
              <a:extLst>
                <a:ext uri="{FF2B5EF4-FFF2-40B4-BE49-F238E27FC236}">
                  <a16:creationId xmlns:a16="http://schemas.microsoft.com/office/drawing/2014/main" id="{589A5374-4FFE-F3C5-3697-BD244F22F838}"/>
                </a:ext>
              </a:extLst>
            </p:cNvPr>
            <p:cNvSpPr/>
            <p:nvPr/>
          </p:nvSpPr>
          <p:spPr>
            <a:xfrm rot="10800000">
              <a:off x="7246943" y="3751833"/>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D8D03F2F-BE57-80A4-D22B-7CA2BD6EE964}"/>
                </a:ext>
              </a:extLst>
            </p:cNvPr>
            <p:cNvSpPr/>
            <p:nvPr/>
          </p:nvSpPr>
          <p:spPr>
            <a:xfrm rot="10800000">
              <a:off x="7651556" y="3929026"/>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5" name="Retângulo Arredondado 51">
              <a:extLst>
                <a:ext uri="{FF2B5EF4-FFF2-40B4-BE49-F238E27FC236}">
                  <a16:creationId xmlns:a16="http://schemas.microsoft.com/office/drawing/2014/main" id="{98521B54-89BF-9C8D-EDC0-F90AB48B57BF}"/>
                </a:ext>
              </a:extLst>
            </p:cNvPr>
            <p:cNvSpPr/>
            <p:nvPr/>
          </p:nvSpPr>
          <p:spPr>
            <a:xfrm rot="10800000">
              <a:off x="11138039" y="3749725"/>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6212F4B2-E883-4FBE-0761-1FFE4256FFC1}"/>
                </a:ext>
              </a:extLst>
            </p:cNvPr>
            <p:cNvSpPr txBox="1"/>
            <p:nvPr/>
          </p:nvSpPr>
          <p:spPr>
            <a:xfrm rot="10800000">
              <a:off x="11197065" y="3804128"/>
              <a:ext cx="600807" cy="194925"/>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endParaRPr kumimoji="0" lang="en-US" sz="700" b="0" i="0" u="none" strike="noStrike" kern="1200" cap="none" spc="-2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04830F62-D03A-7CA7-CB60-6AC1B342DC18}"/>
                </a:ext>
              </a:extLst>
            </p:cNvPr>
            <p:cNvSpPr/>
            <p:nvPr/>
          </p:nvSpPr>
          <p:spPr>
            <a:xfrm rot="10800000">
              <a:off x="11277954" y="3929026"/>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id="{A73A4727-8342-A562-05A7-6454D2470396}"/>
                </a:ext>
              </a:extLst>
            </p:cNvPr>
            <p:cNvSpPr/>
            <p:nvPr/>
          </p:nvSpPr>
          <p:spPr>
            <a:xfrm rot="10800000">
              <a:off x="11394230" y="3751889"/>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9" name="Retângulo Arredondado 51">
              <a:extLst>
                <a:ext uri="{FF2B5EF4-FFF2-40B4-BE49-F238E27FC236}">
                  <a16:creationId xmlns:a16="http://schemas.microsoft.com/office/drawing/2014/main" id="{FB8D7309-CF63-C3B3-F86D-6F05C7A6FA60}"/>
                </a:ext>
              </a:extLst>
            </p:cNvPr>
            <p:cNvSpPr/>
            <p:nvPr/>
          </p:nvSpPr>
          <p:spPr>
            <a:xfrm rot="10800000">
              <a:off x="10359398" y="3749725"/>
              <a:ext cx="711088" cy="314632"/>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35C84AC-DB5A-60AA-C93F-B70861D70D53}"/>
                </a:ext>
              </a:extLst>
            </p:cNvPr>
            <p:cNvSpPr txBox="1"/>
            <p:nvPr/>
          </p:nvSpPr>
          <p:spPr>
            <a:xfrm>
              <a:off x="7245995" y="3810389"/>
              <a:ext cx="715545" cy="194925"/>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Proposals</a:t>
              </a:r>
            </a:p>
          </p:txBody>
        </p:sp>
        <p:sp>
          <p:nvSpPr>
            <p:cNvPr id="41" name="Oval 40">
              <a:extLst>
                <a:ext uri="{FF2B5EF4-FFF2-40B4-BE49-F238E27FC236}">
                  <a16:creationId xmlns:a16="http://schemas.microsoft.com/office/drawing/2014/main" id="{318699A5-FA28-5698-6885-DC04D4FCFBF3}"/>
                </a:ext>
              </a:extLst>
            </p:cNvPr>
            <p:cNvSpPr/>
            <p:nvPr/>
          </p:nvSpPr>
          <p:spPr>
            <a:xfrm rot="10800000">
              <a:off x="10577816" y="3929026"/>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6E12698A-37A7-7371-03CF-BA507C9C5F00}"/>
                </a:ext>
              </a:extLst>
            </p:cNvPr>
            <p:cNvSpPr/>
            <p:nvPr/>
          </p:nvSpPr>
          <p:spPr>
            <a:xfrm rot="10800000">
              <a:off x="10550482" y="3751889"/>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tângulo Arredondado 51">
              <a:extLst>
                <a:ext uri="{FF2B5EF4-FFF2-40B4-BE49-F238E27FC236}">
                  <a16:creationId xmlns:a16="http://schemas.microsoft.com/office/drawing/2014/main" id="{09DA24C3-0BCE-AB31-8122-073CCF69C67F}"/>
                </a:ext>
              </a:extLst>
            </p:cNvPr>
            <p:cNvSpPr/>
            <p:nvPr/>
          </p:nvSpPr>
          <p:spPr>
            <a:xfrm rot="10800000">
              <a:off x="6471416" y="3751889"/>
              <a:ext cx="711088" cy="313200"/>
            </a:xfrm>
            <a:prstGeom prst="roundRect">
              <a:avLst>
                <a:gd name="adj" fmla="val 50000"/>
              </a:avLst>
            </a:prstGeom>
            <a:solidFill>
              <a:schemeClr val="bg1"/>
            </a:solidFill>
            <a:ln w="19050">
              <a:noFill/>
            </a:ln>
            <a:effectLst>
              <a:outerShdw blurRad="127000" sx="115000" sy="115000" algn="t" rotWithShape="0">
                <a:srgbClr val="7180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2D3748"/>
                </a:solidFill>
                <a:effectLst/>
                <a:uLnTx/>
                <a:uFillTx/>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CE6BB14E-F56F-F302-8FA4-711FC1E82332}"/>
                </a:ext>
              </a:extLst>
            </p:cNvPr>
            <p:cNvSpPr txBox="1"/>
            <p:nvPr/>
          </p:nvSpPr>
          <p:spPr>
            <a:xfrm>
              <a:off x="11134530" y="3768685"/>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Project Planning</a:t>
              </a:r>
            </a:p>
          </p:txBody>
        </p:sp>
        <p:sp>
          <p:nvSpPr>
            <p:cNvPr id="45" name="Oval 44">
              <a:extLst>
                <a:ext uri="{FF2B5EF4-FFF2-40B4-BE49-F238E27FC236}">
                  <a16:creationId xmlns:a16="http://schemas.microsoft.com/office/drawing/2014/main" id="{2A898A9D-C735-8525-A723-C97B6982ABE9}"/>
                </a:ext>
              </a:extLst>
            </p:cNvPr>
            <p:cNvSpPr/>
            <p:nvPr/>
          </p:nvSpPr>
          <p:spPr>
            <a:xfrm rot="10800000">
              <a:off x="6993534" y="3757594"/>
              <a:ext cx="131001" cy="1310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E11D3EDD-CCC2-65A4-FFFB-793F1336E0B9}"/>
                </a:ext>
              </a:extLst>
            </p:cNvPr>
            <p:cNvSpPr txBox="1"/>
            <p:nvPr/>
          </p:nvSpPr>
          <p:spPr>
            <a:xfrm>
              <a:off x="10352336" y="3767954"/>
              <a:ext cx="718460"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Task Management</a:t>
              </a:r>
            </a:p>
          </p:txBody>
        </p:sp>
        <p:sp>
          <p:nvSpPr>
            <p:cNvPr id="47" name="TextBox 46">
              <a:extLst>
                <a:ext uri="{FF2B5EF4-FFF2-40B4-BE49-F238E27FC236}">
                  <a16:creationId xmlns:a16="http://schemas.microsoft.com/office/drawing/2014/main" id="{506361F5-6BE5-FE8A-FAC9-AEA357B7D7F9}"/>
                </a:ext>
              </a:extLst>
            </p:cNvPr>
            <p:cNvSpPr txBox="1"/>
            <p:nvPr/>
          </p:nvSpPr>
          <p:spPr>
            <a:xfrm>
              <a:off x="8044853" y="3760912"/>
              <a:ext cx="657121"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Pursuit tracking </a:t>
              </a:r>
            </a:p>
          </p:txBody>
        </p:sp>
        <p:sp>
          <p:nvSpPr>
            <p:cNvPr id="48" name="TextBox 47">
              <a:extLst>
                <a:ext uri="{FF2B5EF4-FFF2-40B4-BE49-F238E27FC236}">
                  <a16:creationId xmlns:a16="http://schemas.microsoft.com/office/drawing/2014/main" id="{608B6AD3-E999-F4CB-751C-7D6D91A28FE8}"/>
                </a:ext>
              </a:extLst>
            </p:cNvPr>
            <p:cNvSpPr txBox="1"/>
            <p:nvPr/>
          </p:nvSpPr>
          <p:spPr>
            <a:xfrm>
              <a:off x="6447855" y="3755864"/>
              <a:ext cx="759072" cy="297517"/>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800"/>
                </a:spcAft>
                <a:buClrTx/>
                <a:buSzTx/>
                <a:buFontTx/>
                <a:buNone/>
                <a:tabLst/>
                <a:defRPr/>
              </a:pPr>
              <a:r>
                <a:rPr kumimoji="0" lang="en-US" sz="700" b="0" i="0" u="none" strike="noStrike" kern="1200" cap="none" spc="-20" normalizeH="0" baseline="0" noProof="0" dirty="0">
                  <a:ln>
                    <a:noFill/>
                  </a:ln>
                  <a:solidFill>
                    <a:srgbClr val="2D3748"/>
                  </a:solidFill>
                  <a:effectLst/>
                  <a:uLnTx/>
                  <a:uFillTx/>
                  <a:latin typeface="DM Sans" pitchFamily="2" charset="77"/>
                  <a:cs typeface="Calibri" panose="020F0502020204030204" pitchFamily="34" charset="0"/>
                </a:rPr>
                <a:t>Manage Historical Data</a:t>
              </a:r>
            </a:p>
          </p:txBody>
        </p:sp>
      </p:grpSp>
    </p:spTree>
    <p:extLst>
      <p:ext uri="{BB962C8B-B14F-4D97-AF65-F5344CB8AC3E}">
        <p14:creationId xmlns:p14="http://schemas.microsoft.com/office/powerpoint/2010/main" val="3925552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Vista Integration </a:t>
            </a:r>
            <a:endParaRPr sz="2800" b="0" i="0" u="none" strike="noStrike" cap="none" dirty="0">
              <a:solidFill>
                <a:srgbClr val="000000"/>
              </a:solidFill>
              <a:latin typeface="Archivo" pitchFamily="2" charset="77"/>
              <a:cs typeface="Archivo" pitchFamily="2" charset="77"/>
              <a:sym typeface="Arial"/>
            </a:endParaRPr>
          </a:p>
        </p:txBody>
      </p:sp>
      <p:pic>
        <p:nvPicPr>
          <p:cNvPr id="2" name="Picture 1">
            <a:extLst>
              <a:ext uri="{FF2B5EF4-FFF2-40B4-BE49-F238E27FC236}">
                <a16:creationId xmlns:a16="http://schemas.microsoft.com/office/drawing/2014/main" id="{B65FC416-28A1-5998-8820-0F8764979884}"/>
              </a:ext>
            </a:extLst>
          </p:cNvPr>
          <p:cNvPicPr>
            <a:picLocks noChangeAspect="1"/>
          </p:cNvPicPr>
          <p:nvPr/>
        </p:nvPicPr>
        <p:blipFill>
          <a:blip r:embed="rId3"/>
          <a:srcRect l="164" r="-16"/>
          <a:stretch/>
        </p:blipFill>
        <p:spPr>
          <a:xfrm>
            <a:off x="6241774" y="3546370"/>
            <a:ext cx="6265628" cy="2988534"/>
          </a:xfrm>
          <a:prstGeom prst="roundRect">
            <a:avLst>
              <a:gd name="adj" fmla="val 3607"/>
            </a:avLst>
          </a:prstGeom>
          <a:ln w="25400">
            <a:noFill/>
          </a:ln>
          <a:effectLst>
            <a:outerShdw blurRad="635000" dist="63500" dir="2700000" algn="tl" rotWithShape="0">
              <a:srgbClr val="A0AEC0"/>
            </a:outerShdw>
          </a:effectLst>
        </p:spPr>
      </p:pic>
      <p:pic>
        <p:nvPicPr>
          <p:cNvPr id="7" name="Picture 6">
            <a:extLst>
              <a:ext uri="{FF2B5EF4-FFF2-40B4-BE49-F238E27FC236}">
                <a16:creationId xmlns:a16="http://schemas.microsoft.com/office/drawing/2014/main" id="{11B0E8FF-1B5C-4C05-3F6D-EDFC6B598D6D}"/>
              </a:ext>
            </a:extLst>
          </p:cNvPr>
          <p:cNvPicPr>
            <a:picLocks noChangeAspect="1"/>
          </p:cNvPicPr>
          <p:nvPr/>
        </p:nvPicPr>
        <p:blipFill>
          <a:blip r:embed="rId4"/>
          <a:srcRect l="154" r="-26"/>
          <a:stretch/>
        </p:blipFill>
        <p:spPr>
          <a:xfrm>
            <a:off x="6241774" y="335959"/>
            <a:ext cx="6265628" cy="2985773"/>
          </a:xfrm>
          <a:prstGeom prst="roundRect">
            <a:avLst>
              <a:gd name="adj" fmla="val 3408"/>
            </a:avLst>
          </a:prstGeom>
          <a:ln w="25400">
            <a:noFill/>
          </a:ln>
          <a:effectLst>
            <a:outerShdw blurRad="635000" dist="63500" dir="2700000" algn="tl" rotWithShape="0">
              <a:srgbClr val="A0AEC0"/>
            </a:outerShdw>
          </a:effectLst>
        </p:spPr>
      </p:pic>
      <p:sp>
        <p:nvSpPr>
          <p:cNvPr id="5" name="Google Shape;534;p7">
            <a:extLst>
              <a:ext uri="{FF2B5EF4-FFF2-40B4-BE49-F238E27FC236}">
                <a16:creationId xmlns:a16="http://schemas.microsoft.com/office/drawing/2014/main" id="{A1035309-5E5A-6E39-75F6-C4C516C870E5}"/>
              </a:ext>
            </a:extLst>
          </p:cNvPr>
          <p:cNvSpPr txBox="1"/>
          <p:nvPr/>
        </p:nvSpPr>
        <p:spPr>
          <a:xfrm>
            <a:off x="580070" y="881178"/>
            <a:ext cx="3008098" cy="438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62D1"/>
              </a:buClr>
              <a:buSzPts val="1800"/>
              <a:buFont typeface="DM Sans"/>
              <a:buNone/>
            </a:pPr>
            <a:r>
              <a:rPr lang="en-US" spc="600" dirty="0">
                <a:solidFill>
                  <a:srgbClr val="2462D1"/>
                </a:solidFill>
                <a:latin typeface="DM Sans"/>
                <a:sym typeface="DM Sans"/>
              </a:rPr>
              <a:t>Q4 RELEASE</a:t>
            </a:r>
            <a:endParaRPr b="0" i="0" u="none" strike="noStrike" cap="none" spc="600" dirty="0">
              <a:solidFill>
                <a:srgbClr val="000000"/>
              </a:solidFill>
              <a:latin typeface="Arial"/>
              <a:ea typeface="Arial"/>
              <a:cs typeface="Arial"/>
              <a:sym typeface="Arial"/>
            </a:endParaRPr>
          </a:p>
        </p:txBody>
      </p:sp>
      <p:sp>
        <p:nvSpPr>
          <p:cNvPr id="6" name="Google Shape;738;p43">
            <a:extLst>
              <a:ext uri="{FF2B5EF4-FFF2-40B4-BE49-F238E27FC236}">
                <a16:creationId xmlns:a16="http://schemas.microsoft.com/office/drawing/2014/main" id="{494FB638-BA6B-E6CF-3BC6-86AECD9AD075}"/>
              </a:ext>
            </a:extLst>
          </p:cNvPr>
          <p:cNvSpPr txBox="1"/>
          <p:nvPr/>
        </p:nvSpPr>
        <p:spPr>
          <a:xfrm>
            <a:off x="572119" y="1945478"/>
            <a:ext cx="4978838" cy="332394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400" i="0" u="none" strike="noStrike" cap="none" dirty="0">
                <a:solidFill>
                  <a:srgbClr val="1A202C"/>
                </a:solidFill>
                <a:latin typeface="DM Sans"/>
                <a:ea typeface="DM Sans"/>
                <a:cs typeface="DM Sans"/>
                <a:sym typeface="DM Sans"/>
              </a:rPr>
              <a:t>The </a:t>
            </a:r>
            <a:r>
              <a:rPr lang="en-US" sz="1400" i="0" u="none" strike="noStrike" cap="none" dirty="0" err="1">
                <a:solidFill>
                  <a:srgbClr val="1A202C"/>
                </a:solidFill>
                <a:latin typeface="DM Sans"/>
                <a:ea typeface="DM Sans"/>
                <a:cs typeface="DM Sans"/>
                <a:sym typeface="DM Sans"/>
              </a:rPr>
              <a:t>ProjectMark</a:t>
            </a:r>
            <a:r>
              <a:rPr lang="en-US" sz="1400" i="0" u="none" strike="noStrike" cap="none" dirty="0">
                <a:solidFill>
                  <a:srgbClr val="1A202C"/>
                </a:solidFill>
                <a:latin typeface="DM Sans"/>
                <a:ea typeface="DM Sans"/>
                <a:cs typeface="DM Sans"/>
                <a:sym typeface="DM Sans"/>
              </a:rPr>
              <a:t> Connector for Vista will help you seamlessly gather and synchronize essential data across your Projects, Team Members, and Companies within Vista, minimizing the effort required on your end. </a:t>
            </a:r>
          </a:p>
          <a:p>
            <a:pPr marR="0" lvl="0" algn="l" rtl="0">
              <a:lnSpc>
                <a:spcPct val="150000"/>
              </a:lnSpc>
              <a:spcBef>
                <a:spcPts val="0"/>
              </a:spcBef>
              <a:spcAft>
                <a:spcPts val="0"/>
              </a:spcAft>
              <a:buClr>
                <a:srgbClr val="2D3748"/>
              </a:buClr>
              <a:buSzPts val="1400"/>
            </a:pPr>
            <a:endParaRPr lang="en-US" dirty="0">
              <a:solidFill>
                <a:srgbClr val="1A202C"/>
              </a:solidFill>
              <a:latin typeface="DM Sans"/>
              <a:ea typeface="DM Sans"/>
              <a:cs typeface="DM Sans"/>
              <a:sym typeface="DM Sans"/>
            </a:endParaRPr>
          </a:p>
          <a:p>
            <a:pPr marR="0" lvl="0" algn="l" rtl="0">
              <a:lnSpc>
                <a:spcPct val="150000"/>
              </a:lnSpc>
              <a:spcBef>
                <a:spcPts val="0"/>
              </a:spcBef>
              <a:spcAft>
                <a:spcPts val="0"/>
              </a:spcAft>
              <a:buClr>
                <a:srgbClr val="2D3748"/>
              </a:buClr>
              <a:buSzPts val="1400"/>
            </a:pPr>
            <a:r>
              <a:rPr lang="en-US" sz="1400" i="0" u="none" strike="noStrike" cap="none" dirty="0">
                <a:solidFill>
                  <a:srgbClr val="1A202C"/>
                </a:solidFill>
                <a:latin typeface="DM Sans"/>
                <a:ea typeface="DM Sans"/>
                <a:cs typeface="DM Sans"/>
                <a:sym typeface="DM Sans"/>
              </a:rPr>
              <a:t>This integration ensures that your financial data and other critical information are kept up to date across multiple modules. It also ensures that your information is always current and accurate, enhancing your workflow and making data management effortless.</a:t>
            </a:r>
            <a:endParaRPr lang="en-US" dirty="0">
              <a:solidFill>
                <a:srgbClr val="1A202C"/>
              </a:solidFill>
              <a:latin typeface="DM Sans"/>
              <a:sym typeface="DM Sans"/>
            </a:endParaRPr>
          </a:p>
        </p:txBody>
      </p:sp>
      <p:cxnSp>
        <p:nvCxnSpPr>
          <p:cNvPr id="8" name="Google Shape;700;g27fcc328e70_1_126">
            <a:extLst>
              <a:ext uri="{FF2B5EF4-FFF2-40B4-BE49-F238E27FC236}">
                <a16:creationId xmlns:a16="http://schemas.microsoft.com/office/drawing/2014/main" id="{EA17CB27-2513-3135-0AEE-4C987DAF397F}"/>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9" name="Google Shape;701;g27fcc328e70_1_126">
            <a:hlinkClick r:id="rId5"/>
            <a:extLst>
              <a:ext uri="{FF2B5EF4-FFF2-40B4-BE49-F238E27FC236}">
                <a16:creationId xmlns:a16="http://schemas.microsoft.com/office/drawing/2014/main" id="{692F2F85-3752-1C63-C9F2-30022F8BBF6C}"/>
              </a:ext>
            </a:extLst>
          </p:cNvPr>
          <p:cNvSpPr txBox="1"/>
          <p:nvPr/>
        </p:nvSpPr>
        <p:spPr>
          <a:xfrm>
            <a:off x="687527" y="6177404"/>
            <a:ext cx="1409569"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32856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3" name="Rectangle 2">
            <a:extLst>
              <a:ext uri="{FF2B5EF4-FFF2-40B4-BE49-F238E27FC236}">
                <a16:creationId xmlns:a16="http://schemas.microsoft.com/office/drawing/2014/main" id="{0DD5FB24-3E41-3EE6-DC71-AB4A90B20A13}"/>
              </a:ext>
            </a:extLst>
          </p:cNvPr>
          <p:cNvSpPr/>
          <p:nvPr/>
        </p:nvSpPr>
        <p:spPr>
          <a:xfrm>
            <a:off x="7100514" y="1"/>
            <a:ext cx="5091485" cy="6858000"/>
          </a:xfrm>
          <a:prstGeom prst="rect">
            <a:avLst/>
          </a:prstGeom>
          <a:solidFill>
            <a:srgbClr val="A0AE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86;p2">
            <a:extLst>
              <a:ext uri="{FF2B5EF4-FFF2-40B4-BE49-F238E27FC236}">
                <a16:creationId xmlns:a16="http://schemas.microsoft.com/office/drawing/2014/main" id="{2B98CFD3-2F97-F1F3-69FE-814A43ACEA42}"/>
              </a:ext>
            </a:extLst>
          </p:cNvPr>
          <p:cNvSpPr txBox="1"/>
          <p:nvPr/>
        </p:nvSpPr>
        <p:spPr>
          <a:xfrm>
            <a:off x="572119" y="434415"/>
            <a:ext cx="8494693"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2800" b="1" i="0" u="none" strike="noStrike" cap="none" dirty="0">
                <a:solidFill>
                  <a:srgbClr val="2D3748"/>
                </a:solidFill>
                <a:latin typeface="Archivo" pitchFamily="2" charset="77"/>
                <a:ea typeface="DM Sans"/>
                <a:cs typeface="Archivo" pitchFamily="2" charset="77"/>
                <a:sym typeface="DM Sans"/>
              </a:rPr>
              <a:t>Adobe InDesign Plugin</a:t>
            </a:r>
            <a:endParaRPr sz="2800" b="0" i="0" u="none" strike="noStrike" cap="none" dirty="0">
              <a:solidFill>
                <a:srgbClr val="000000"/>
              </a:solidFill>
              <a:latin typeface="Archivo" pitchFamily="2" charset="77"/>
              <a:cs typeface="Archivo" pitchFamily="2" charset="77"/>
              <a:sym typeface="Arial"/>
            </a:endParaRPr>
          </a:p>
        </p:txBody>
      </p:sp>
      <p:pic>
        <p:nvPicPr>
          <p:cNvPr id="2" name="Picture 1">
            <a:extLst>
              <a:ext uri="{FF2B5EF4-FFF2-40B4-BE49-F238E27FC236}">
                <a16:creationId xmlns:a16="http://schemas.microsoft.com/office/drawing/2014/main" id="{B65FC416-28A1-5998-8820-0F8764979884}"/>
              </a:ext>
            </a:extLst>
          </p:cNvPr>
          <p:cNvPicPr>
            <a:picLocks noChangeAspect="1"/>
          </p:cNvPicPr>
          <p:nvPr/>
        </p:nvPicPr>
        <p:blipFill>
          <a:blip r:embed="rId3"/>
          <a:srcRect t="201" b="201"/>
          <a:stretch/>
        </p:blipFill>
        <p:spPr>
          <a:xfrm>
            <a:off x="6241774" y="3546370"/>
            <a:ext cx="6265628" cy="2988534"/>
          </a:xfrm>
          <a:prstGeom prst="roundRect">
            <a:avLst>
              <a:gd name="adj" fmla="val 3607"/>
            </a:avLst>
          </a:prstGeom>
          <a:ln w="25400">
            <a:noFill/>
          </a:ln>
          <a:effectLst>
            <a:outerShdw blurRad="635000" dist="63500" dir="2700000" algn="tl" rotWithShape="0">
              <a:srgbClr val="A0AEC0"/>
            </a:outerShdw>
          </a:effectLst>
        </p:spPr>
      </p:pic>
      <p:pic>
        <p:nvPicPr>
          <p:cNvPr id="7" name="Picture 6">
            <a:extLst>
              <a:ext uri="{FF2B5EF4-FFF2-40B4-BE49-F238E27FC236}">
                <a16:creationId xmlns:a16="http://schemas.microsoft.com/office/drawing/2014/main" id="{11B0E8FF-1B5C-4C05-3F6D-EDFC6B598D6D}"/>
              </a:ext>
            </a:extLst>
          </p:cNvPr>
          <p:cNvPicPr>
            <a:picLocks noChangeAspect="1"/>
          </p:cNvPicPr>
          <p:nvPr/>
        </p:nvPicPr>
        <p:blipFill>
          <a:blip r:embed="rId4"/>
          <a:srcRect t="273" b="273"/>
          <a:stretch/>
        </p:blipFill>
        <p:spPr>
          <a:xfrm>
            <a:off x="6241774" y="335959"/>
            <a:ext cx="6265628" cy="2985773"/>
          </a:xfrm>
          <a:prstGeom prst="roundRect">
            <a:avLst>
              <a:gd name="adj" fmla="val 3408"/>
            </a:avLst>
          </a:prstGeom>
          <a:ln w="25400">
            <a:noFill/>
          </a:ln>
          <a:effectLst>
            <a:outerShdw blurRad="635000" dist="63500" dir="2700000" algn="tl" rotWithShape="0">
              <a:srgbClr val="A0AEC0"/>
            </a:outerShdw>
          </a:effectLst>
        </p:spPr>
      </p:pic>
      <p:sp>
        <p:nvSpPr>
          <p:cNvPr id="5" name="Google Shape;534;p7">
            <a:extLst>
              <a:ext uri="{FF2B5EF4-FFF2-40B4-BE49-F238E27FC236}">
                <a16:creationId xmlns:a16="http://schemas.microsoft.com/office/drawing/2014/main" id="{A1035309-5E5A-6E39-75F6-C4C516C870E5}"/>
              </a:ext>
            </a:extLst>
          </p:cNvPr>
          <p:cNvSpPr txBox="1"/>
          <p:nvPr/>
        </p:nvSpPr>
        <p:spPr>
          <a:xfrm>
            <a:off x="580070" y="881178"/>
            <a:ext cx="3008098" cy="438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62D1"/>
              </a:buClr>
              <a:buSzPts val="1800"/>
              <a:buFont typeface="DM Sans"/>
              <a:buNone/>
            </a:pPr>
            <a:r>
              <a:rPr lang="en-US" spc="600" dirty="0">
                <a:solidFill>
                  <a:srgbClr val="2462D1"/>
                </a:solidFill>
                <a:latin typeface="DM Sans"/>
                <a:sym typeface="DM Sans"/>
              </a:rPr>
              <a:t>Q4 RELEASE</a:t>
            </a:r>
            <a:endParaRPr b="0" i="0" u="none" strike="noStrike" cap="none" spc="600" dirty="0">
              <a:solidFill>
                <a:srgbClr val="000000"/>
              </a:solidFill>
              <a:latin typeface="Arial"/>
              <a:ea typeface="Arial"/>
              <a:cs typeface="Arial"/>
              <a:sym typeface="Arial"/>
            </a:endParaRPr>
          </a:p>
        </p:txBody>
      </p:sp>
      <p:sp>
        <p:nvSpPr>
          <p:cNvPr id="6" name="Google Shape;738;p43">
            <a:extLst>
              <a:ext uri="{FF2B5EF4-FFF2-40B4-BE49-F238E27FC236}">
                <a16:creationId xmlns:a16="http://schemas.microsoft.com/office/drawing/2014/main" id="{D9BE7464-7058-129F-9FD3-30D0DF808B1C}"/>
              </a:ext>
            </a:extLst>
          </p:cNvPr>
          <p:cNvSpPr txBox="1"/>
          <p:nvPr/>
        </p:nvSpPr>
        <p:spPr>
          <a:xfrm>
            <a:off x="572119" y="1766882"/>
            <a:ext cx="4978838" cy="3647112"/>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2D3748"/>
              </a:buClr>
              <a:buSzPts val="1400"/>
            </a:pPr>
            <a:r>
              <a:rPr lang="en-US" sz="1400" i="0" u="none" strike="noStrike" cap="none" dirty="0">
                <a:solidFill>
                  <a:srgbClr val="2D3748"/>
                </a:solidFill>
                <a:latin typeface="DM Sans"/>
                <a:ea typeface="DM Sans"/>
                <a:cs typeface="DM Sans"/>
                <a:sym typeface="DM Sans"/>
              </a:rPr>
              <a:t>Seamlessly access all your company, project, and team members' data directly within Adobe InDesign using the </a:t>
            </a:r>
            <a:r>
              <a:rPr lang="en-US" sz="1400" i="0" u="none" strike="noStrike" cap="none" dirty="0" err="1">
                <a:solidFill>
                  <a:srgbClr val="2D3748"/>
                </a:solidFill>
                <a:latin typeface="DM Sans"/>
                <a:ea typeface="DM Sans"/>
                <a:cs typeface="DM Sans"/>
                <a:sym typeface="DM Sans"/>
              </a:rPr>
              <a:t>ProjectMark</a:t>
            </a:r>
            <a:r>
              <a:rPr lang="en-US" sz="1400" i="0" u="none" strike="noStrike" cap="none" dirty="0">
                <a:solidFill>
                  <a:srgbClr val="2D3748"/>
                </a:solidFill>
                <a:latin typeface="DM Sans"/>
                <a:ea typeface="DM Sans"/>
                <a:cs typeface="DM Sans"/>
                <a:sym typeface="DM Sans"/>
              </a:rPr>
              <a:t> Plugin. This includes not only data but also all images and PDFs stored in </a:t>
            </a:r>
            <a:r>
              <a:rPr lang="en-US" sz="1400" i="0" u="none" strike="noStrike" cap="none" dirty="0" err="1">
                <a:solidFill>
                  <a:srgbClr val="2D3748"/>
                </a:solidFill>
                <a:latin typeface="DM Sans"/>
                <a:ea typeface="DM Sans"/>
                <a:cs typeface="DM Sans"/>
                <a:sym typeface="DM Sans"/>
              </a:rPr>
              <a:t>ProjectMark</a:t>
            </a:r>
            <a:r>
              <a:rPr lang="en-US" sz="1400" i="0" u="none" strike="noStrike" cap="none" dirty="0">
                <a:solidFill>
                  <a:srgbClr val="2D3748"/>
                </a:solidFill>
                <a:latin typeface="DM Sans"/>
                <a:ea typeface="DM Sans"/>
                <a:cs typeface="DM Sans"/>
                <a:sym typeface="DM Sans"/>
              </a:rPr>
              <a:t> </a:t>
            </a:r>
            <a:r>
              <a:rPr lang="en-US" sz="1400" i="0" u="none" strike="noStrike" cap="none" dirty="0" err="1">
                <a:solidFill>
                  <a:srgbClr val="2D3748"/>
                </a:solidFill>
                <a:latin typeface="DM Sans"/>
                <a:ea typeface="DM Sans"/>
                <a:cs typeface="DM Sans"/>
                <a:sym typeface="DM Sans"/>
              </a:rPr>
              <a:t>DataHub</a:t>
            </a:r>
            <a:r>
              <a:rPr lang="en-US" sz="1400" i="0" u="none" strike="noStrike" cap="none" dirty="0">
                <a:solidFill>
                  <a:srgbClr val="2D3748"/>
                </a:solidFill>
                <a:latin typeface="DM Sans"/>
                <a:ea typeface="DM Sans"/>
                <a:cs typeface="DM Sans"/>
                <a:sym typeface="DM Sans"/>
              </a:rPr>
              <a:t>, providing you with a comprehensive resource hub at your fingertips.</a:t>
            </a:r>
          </a:p>
          <a:p>
            <a:pPr marR="0" lvl="0" algn="l" rtl="0">
              <a:lnSpc>
                <a:spcPct val="150000"/>
              </a:lnSpc>
              <a:spcBef>
                <a:spcPts val="0"/>
              </a:spcBef>
              <a:spcAft>
                <a:spcPts val="0"/>
              </a:spcAft>
              <a:buClr>
                <a:srgbClr val="2D3748"/>
              </a:buClr>
              <a:buSzPts val="1400"/>
            </a:pPr>
            <a:endParaRPr lang="en-US" dirty="0">
              <a:solidFill>
                <a:srgbClr val="2D3748"/>
              </a:solidFill>
              <a:latin typeface="DM Sans"/>
              <a:ea typeface="DM Sans"/>
              <a:cs typeface="DM Sans"/>
              <a:sym typeface="DM Sans"/>
            </a:endParaRPr>
          </a:p>
          <a:p>
            <a:pPr marR="0" lvl="0" algn="l" rtl="0">
              <a:lnSpc>
                <a:spcPct val="150000"/>
              </a:lnSpc>
              <a:spcBef>
                <a:spcPts val="0"/>
              </a:spcBef>
              <a:spcAft>
                <a:spcPts val="0"/>
              </a:spcAft>
              <a:buClr>
                <a:srgbClr val="2D3748"/>
              </a:buClr>
              <a:buSzPts val="1400"/>
            </a:pPr>
            <a:r>
              <a:rPr lang="en-US" sz="1400" i="0" u="none" strike="noStrike" cap="none" dirty="0">
                <a:solidFill>
                  <a:srgbClr val="2D3748"/>
                </a:solidFill>
                <a:latin typeface="DM Sans"/>
                <a:ea typeface="DM Sans"/>
                <a:cs typeface="DM Sans"/>
                <a:sym typeface="DM Sans"/>
              </a:rPr>
              <a:t>By linking images and PDFs rather than embedding them, you can ensure that your InDesign files remain lightweight and high-performing, allowing you to work more efficiently without compromising on quality or speed.</a:t>
            </a:r>
            <a:endParaRPr lang="en-US" dirty="0">
              <a:solidFill>
                <a:srgbClr val="2D3748"/>
              </a:solidFill>
              <a:latin typeface="DM Sans"/>
              <a:sym typeface="DM Sans"/>
            </a:endParaRPr>
          </a:p>
        </p:txBody>
      </p:sp>
      <p:cxnSp>
        <p:nvCxnSpPr>
          <p:cNvPr id="8" name="Google Shape;700;g27fcc328e70_1_126">
            <a:extLst>
              <a:ext uri="{FF2B5EF4-FFF2-40B4-BE49-F238E27FC236}">
                <a16:creationId xmlns:a16="http://schemas.microsoft.com/office/drawing/2014/main" id="{9C07AAFF-B61B-F4C9-32ED-471A20AA5959}"/>
              </a:ext>
            </a:extLst>
          </p:cNvPr>
          <p:cNvCxnSpPr/>
          <p:nvPr/>
        </p:nvCxnSpPr>
        <p:spPr>
          <a:xfrm>
            <a:off x="779699" y="6300495"/>
            <a:ext cx="1223100" cy="1500"/>
          </a:xfrm>
          <a:prstGeom prst="straightConnector1">
            <a:avLst/>
          </a:prstGeom>
          <a:noFill/>
          <a:ln w="231775" cap="rnd" cmpd="sng">
            <a:solidFill>
              <a:srgbClr val="2462D1"/>
            </a:solidFill>
            <a:prstDash val="solid"/>
            <a:miter lim="800000"/>
            <a:headEnd type="none" w="sm" len="sm"/>
            <a:tailEnd type="none" w="sm" len="sm"/>
          </a:ln>
        </p:spPr>
      </p:cxnSp>
      <p:sp>
        <p:nvSpPr>
          <p:cNvPr id="9" name="Google Shape;701;g27fcc328e70_1_126">
            <a:hlinkClick r:id="rId5"/>
            <a:extLst>
              <a:ext uri="{FF2B5EF4-FFF2-40B4-BE49-F238E27FC236}">
                <a16:creationId xmlns:a16="http://schemas.microsoft.com/office/drawing/2014/main" id="{3FA2C51C-5122-D134-E0AA-A65733CEB2AB}"/>
              </a:ext>
            </a:extLst>
          </p:cNvPr>
          <p:cNvSpPr txBox="1"/>
          <p:nvPr/>
        </p:nvSpPr>
        <p:spPr>
          <a:xfrm>
            <a:off x="687528" y="6177404"/>
            <a:ext cx="1415044"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1000" b="1" i="0" u="none" strike="noStrike" cap="none" dirty="0">
                <a:solidFill>
                  <a:srgbClr val="FFFFFF"/>
                </a:solidFill>
                <a:latin typeface="DM Sans"/>
                <a:ea typeface="DM Sans"/>
                <a:cs typeface="DM Sans"/>
                <a:sym typeface="DM Sans"/>
              </a:rPr>
              <a:t>Watch Video</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8571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202C"/>
        </a:solidFill>
        <a:effectLst/>
      </p:bgPr>
    </p:bg>
    <p:spTree>
      <p:nvGrpSpPr>
        <p:cNvPr id="1" name="Shape 135"/>
        <p:cNvGrpSpPr/>
        <p:nvPr/>
      </p:nvGrpSpPr>
      <p:grpSpPr>
        <a:xfrm>
          <a:off x="0" y="0"/>
          <a:ext cx="0" cy="0"/>
          <a:chOff x="0" y="0"/>
          <a:chExt cx="0" cy="0"/>
        </a:xfrm>
      </p:grpSpPr>
      <p:sp>
        <p:nvSpPr>
          <p:cNvPr id="9" name="TextBox 8">
            <a:extLst>
              <a:ext uri="{FF2B5EF4-FFF2-40B4-BE49-F238E27FC236}">
                <a16:creationId xmlns:a16="http://schemas.microsoft.com/office/drawing/2014/main" id="{CD601820-320F-E996-08E5-0FF7B3A50356}"/>
              </a:ext>
            </a:extLst>
          </p:cNvPr>
          <p:cNvSpPr txBox="1"/>
          <p:nvPr/>
        </p:nvSpPr>
        <p:spPr>
          <a:xfrm>
            <a:off x="996468" y="2802857"/>
            <a:ext cx="5267446" cy="830997"/>
          </a:xfrm>
          <a:prstGeom prst="rect">
            <a:avLst/>
          </a:prstGeom>
          <a:noFill/>
        </p:spPr>
        <p:txBody>
          <a:bodyPr wrap="square" rtlCol="0">
            <a:spAutoFit/>
          </a:bodyPr>
          <a:lstStyle/>
          <a:p>
            <a:r>
              <a:rPr lang="en-CA" sz="4800" b="1" dirty="0">
                <a:solidFill>
                  <a:schemeClr val="bg1"/>
                </a:solidFill>
                <a:latin typeface="Archivo" pitchFamily="2" charset="77"/>
                <a:cs typeface="Archivo" pitchFamily="2" charset="77"/>
              </a:rPr>
              <a:t>Implementation</a:t>
            </a:r>
            <a:endParaRPr lang="en-US" sz="4800" b="1" dirty="0">
              <a:solidFill>
                <a:schemeClr val="bg1"/>
              </a:solidFill>
              <a:latin typeface="Archivo" pitchFamily="2" charset="77"/>
              <a:cs typeface="Archivo" pitchFamily="2" charset="77"/>
            </a:endParaRPr>
          </a:p>
        </p:txBody>
      </p:sp>
      <p:pic>
        <p:nvPicPr>
          <p:cNvPr id="13" name="Picture 12" descr="A screenshot of a computer&#10;&#10;Description automatically generated">
            <a:extLst>
              <a:ext uri="{FF2B5EF4-FFF2-40B4-BE49-F238E27FC236}">
                <a16:creationId xmlns:a16="http://schemas.microsoft.com/office/drawing/2014/main" id="{CC6C7817-E57B-7C3D-34FB-D628EBC6112A}"/>
              </a:ext>
            </a:extLst>
          </p:cNvPr>
          <p:cNvPicPr>
            <a:picLocks noChangeAspect="1"/>
          </p:cNvPicPr>
          <p:nvPr/>
        </p:nvPicPr>
        <p:blipFill>
          <a:blip r:embed="rId3"/>
          <a:stretch>
            <a:fillRect/>
          </a:stretch>
        </p:blipFill>
        <p:spPr>
          <a:xfrm>
            <a:off x="7188200" y="11637"/>
            <a:ext cx="5003800" cy="6858000"/>
          </a:xfrm>
          <a:prstGeom prst="rect">
            <a:avLst/>
          </a:prstGeom>
        </p:spPr>
      </p:pic>
      <p:pic>
        <p:nvPicPr>
          <p:cNvPr id="3" name="Google Shape;572;p3">
            <a:extLst>
              <a:ext uri="{FF2B5EF4-FFF2-40B4-BE49-F238E27FC236}">
                <a16:creationId xmlns:a16="http://schemas.microsoft.com/office/drawing/2014/main" id="{FFC0CBC1-A2A0-092B-9116-D8292A4D405D}"/>
              </a:ext>
            </a:extLst>
          </p:cNvPr>
          <p:cNvPicPr preferRelativeResize="0"/>
          <p:nvPr/>
        </p:nvPicPr>
        <p:blipFill rotWithShape="1">
          <a:blip r:embed="rId4">
            <a:alphaModFix/>
          </a:blip>
          <a:srcRect/>
          <a:stretch/>
        </p:blipFill>
        <p:spPr>
          <a:xfrm>
            <a:off x="1101572" y="5347915"/>
            <a:ext cx="1625600" cy="355600"/>
          </a:xfrm>
          <a:prstGeom prst="rect">
            <a:avLst/>
          </a:prstGeom>
          <a:noFill/>
          <a:ln>
            <a:noFill/>
          </a:ln>
        </p:spPr>
      </p:pic>
    </p:spTree>
    <p:extLst>
      <p:ext uri="{BB962C8B-B14F-4D97-AF65-F5344CB8AC3E}">
        <p14:creationId xmlns:p14="http://schemas.microsoft.com/office/powerpoint/2010/main" val="753260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p2"/>
          <p:cNvSpPr/>
          <p:nvPr/>
        </p:nvSpPr>
        <p:spPr>
          <a:xfrm>
            <a:off x="-4460" y="1735531"/>
            <a:ext cx="12196460" cy="5122469"/>
          </a:xfrm>
          <a:prstGeom prst="rect">
            <a:avLst/>
          </a:prstGeom>
          <a:solidFill>
            <a:srgbClr val="EDF2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55" name="Google Shape;255;p2"/>
          <p:cNvSpPr txBox="1"/>
          <p:nvPr/>
        </p:nvSpPr>
        <p:spPr>
          <a:xfrm>
            <a:off x="851532" y="776225"/>
            <a:ext cx="3905185" cy="395878"/>
          </a:xfrm>
          <a:prstGeom prst="rect">
            <a:avLst/>
          </a:prstGeom>
          <a:noFill/>
          <a:ln>
            <a:noFill/>
          </a:ln>
        </p:spPr>
        <p:txBody>
          <a:bodyPr spcFirstLastPara="1" wrap="square" lIns="91425" tIns="45700" rIns="91425" bIns="45700" anchor="t" anchorCtr="0">
            <a:spAutoFit/>
          </a:bodyPr>
          <a:lstStyle/>
          <a:p>
            <a:pPr marL="0" marR="0" lvl="0" indent="0" algn="l" rtl="0">
              <a:lnSpc>
                <a:spcPct val="144444"/>
              </a:lnSpc>
              <a:spcBef>
                <a:spcPts val="0"/>
              </a:spcBef>
              <a:spcAft>
                <a:spcPts val="0"/>
              </a:spcAft>
              <a:buClr>
                <a:schemeClr val="dk1"/>
              </a:buClr>
              <a:buSzPts val="1800"/>
              <a:buFont typeface="Calibri"/>
              <a:buNone/>
            </a:pPr>
            <a:endParaRPr sz="1800" b="1" i="0" u="none" strike="noStrike" cap="none">
              <a:solidFill>
                <a:srgbClr val="2D3748"/>
              </a:solidFill>
              <a:latin typeface="Archivo"/>
              <a:ea typeface="Archivo"/>
              <a:cs typeface="Archivo"/>
              <a:sym typeface="Archivo"/>
            </a:endParaRPr>
          </a:p>
        </p:txBody>
      </p:sp>
      <p:sp>
        <p:nvSpPr>
          <p:cNvPr id="256" name="Google Shape;256;p2"/>
          <p:cNvSpPr txBox="1"/>
          <p:nvPr/>
        </p:nvSpPr>
        <p:spPr>
          <a:xfrm>
            <a:off x="735663" y="2088644"/>
            <a:ext cx="42656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D3748"/>
              </a:buClr>
              <a:buSzPts val="2400"/>
              <a:buFont typeface="DM Sans"/>
              <a:buNone/>
            </a:pPr>
            <a:r>
              <a:rPr lang="en-US" sz="1000" b="1" i="0" u="none" strike="noStrike" cap="none" dirty="0">
                <a:solidFill>
                  <a:srgbClr val="2D3748"/>
                </a:solidFill>
                <a:latin typeface="DM Sans"/>
                <a:ea typeface="DM Sans"/>
                <a:cs typeface="DM Sans"/>
                <a:sym typeface="DM Sans"/>
              </a:rPr>
              <a:t>To ensure successful implementation, </a:t>
            </a:r>
            <a:r>
              <a:rPr lang="en-US" sz="1000" b="1" i="0" u="none" strike="noStrike" cap="none" dirty="0" err="1">
                <a:solidFill>
                  <a:srgbClr val="2D3748"/>
                </a:solidFill>
                <a:latin typeface="DM Sans"/>
                <a:ea typeface="DM Sans"/>
                <a:cs typeface="DM Sans"/>
                <a:sym typeface="DM Sans"/>
              </a:rPr>
              <a:t>ProjectMark</a:t>
            </a:r>
            <a:r>
              <a:rPr lang="en-US" sz="1000" b="1" i="0" u="none" strike="noStrike" cap="none" dirty="0">
                <a:solidFill>
                  <a:srgbClr val="2D3748"/>
                </a:solidFill>
                <a:latin typeface="DM Sans"/>
                <a:ea typeface="DM Sans"/>
                <a:cs typeface="DM Sans"/>
                <a:sym typeface="DM Sans"/>
              </a:rPr>
              <a:t> follows a structured five-phase onboarding process for your company.</a:t>
            </a:r>
            <a:endParaRPr lang="en-US" sz="1000" b="1" i="0" u="none" strike="noStrike" cap="none" dirty="0">
              <a:solidFill>
                <a:srgbClr val="000000"/>
              </a:solidFill>
              <a:latin typeface="DM Sans"/>
              <a:ea typeface="DM Sans"/>
              <a:cs typeface="DM Sans"/>
              <a:sym typeface="DM Sans"/>
            </a:endParaRPr>
          </a:p>
        </p:txBody>
      </p:sp>
      <p:sp>
        <p:nvSpPr>
          <p:cNvPr id="257" name="Google Shape;257;p2"/>
          <p:cNvSpPr txBox="1"/>
          <p:nvPr/>
        </p:nvSpPr>
        <p:spPr>
          <a:xfrm>
            <a:off x="870622" y="620216"/>
            <a:ext cx="2079018" cy="45983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000"/>
              <a:buFont typeface="Calibri"/>
              <a:buNone/>
            </a:pPr>
            <a:endParaRPr sz="1000" b="0" i="0" u="none" strike="noStrike" cap="none">
              <a:solidFill>
                <a:srgbClr val="2462D1"/>
              </a:solidFill>
              <a:latin typeface="DM Sans"/>
              <a:ea typeface="DM Sans"/>
              <a:cs typeface="DM Sans"/>
              <a:sym typeface="DM Sans"/>
            </a:endParaRPr>
          </a:p>
        </p:txBody>
      </p:sp>
      <p:pic>
        <p:nvPicPr>
          <p:cNvPr id="258" name="Google Shape;258;p2"/>
          <p:cNvPicPr preferRelativeResize="0"/>
          <p:nvPr/>
        </p:nvPicPr>
        <p:blipFill rotWithShape="1">
          <a:blip r:embed="rId3">
            <a:alphaModFix/>
          </a:blip>
          <a:srcRect/>
          <a:stretch/>
        </p:blipFill>
        <p:spPr>
          <a:xfrm>
            <a:off x="10222133" y="728072"/>
            <a:ext cx="1116000" cy="244124"/>
          </a:xfrm>
          <a:prstGeom prst="rect">
            <a:avLst/>
          </a:prstGeom>
          <a:noFill/>
          <a:ln>
            <a:noFill/>
          </a:ln>
        </p:spPr>
      </p:pic>
      <p:sp>
        <p:nvSpPr>
          <p:cNvPr id="259" name="Google Shape;259;p2"/>
          <p:cNvSpPr txBox="1"/>
          <p:nvPr/>
        </p:nvSpPr>
        <p:spPr>
          <a:xfrm>
            <a:off x="870329" y="189931"/>
            <a:ext cx="2677679" cy="521402"/>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323809"/>
              </a:lnSpc>
              <a:spcBef>
                <a:spcPts val="0"/>
              </a:spcBef>
              <a:spcAft>
                <a:spcPts val="0"/>
              </a:spcAft>
              <a:buClr>
                <a:schemeClr val="dk1"/>
              </a:buClr>
              <a:buSzPct val="117647"/>
              <a:buFont typeface="Calibri"/>
              <a:buNone/>
            </a:pPr>
            <a:endParaRPr sz="1050" b="1" i="0" u="none" strike="noStrike" cap="none">
              <a:solidFill>
                <a:srgbClr val="2D3748"/>
              </a:solidFill>
              <a:latin typeface="Archivo"/>
              <a:ea typeface="Archivo"/>
              <a:cs typeface="Archivo"/>
              <a:sym typeface="Archivo"/>
            </a:endParaRPr>
          </a:p>
        </p:txBody>
      </p:sp>
      <p:sp>
        <p:nvSpPr>
          <p:cNvPr id="386" name="Google Shape;386;p2"/>
          <p:cNvSpPr txBox="1"/>
          <p:nvPr/>
        </p:nvSpPr>
        <p:spPr>
          <a:xfrm>
            <a:off x="576183" y="574375"/>
            <a:ext cx="8494693" cy="75093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4000" b="1" i="0" u="none" strike="noStrike" cap="none" dirty="0">
                <a:solidFill>
                  <a:srgbClr val="2D3748"/>
                </a:solidFill>
                <a:latin typeface="Archivo" pitchFamily="2" charset="77"/>
                <a:ea typeface="DM Sans"/>
                <a:cs typeface="Archivo" pitchFamily="2" charset="77"/>
                <a:sym typeface="DM Sans"/>
              </a:rPr>
              <a:t> Onboarding Process</a:t>
            </a:r>
            <a:endParaRPr lang="en-US" sz="1400" b="0" i="0" u="none" strike="noStrike" cap="none" dirty="0">
              <a:solidFill>
                <a:srgbClr val="000000"/>
              </a:solidFill>
              <a:latin typeface="Archivo" pitchFamily="2" charset="77"/>
              <a:cs typeface="Archivo" pitchFamily="2" charset="77"/>
              <a:sym typeface="Arial"/>
            </a:endParaRPr>
          </a:p>
        </p:txBody>
      </p:sp>
      <p:sp>
        <p:nvSpPr>
          <p:cNvPr id="2" name="Google Shape;394;p6">
            <a:extLst>
              <a:ext uri="{FF2B5EF4-FFF2-40B4-BE49-F238E27FC236}">
                <a16:creationId xmlns:a16="http://schemas.microsoft.com/office/drawing/2014/main" id="{07D4389D-8425-B6D5-7323-D47EDBC3D505}"/>
              </a:ext>
            </a:extLst>
          </p:cNvPr>
          <p:cNvSpPr txBox="1"/>
          <p:nvPr/>
        </p:nvSpPr>
        <p:spPr>
          <a:xfrm>
            <a:off x="735663" y="468231"/>
            <a:ext cx="4124512" cy="438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462D1"/>
              </a:buClr>
              <a:buSzPts val="1800"/>
              <a:buFont typeface="Archivo"/>
              <a:buNone/>
            </a:pPr>
            <a:r>
              <a:rPr lang="en-US" sz="1200" b="0" i="0" u="none" strike="noStrike" cap="none" spc="300" dirty="0">
                <a:solidFill>
                  <a:srgbClr val="0062D8"/>
                </a:solidFill>
                <a:latin typeface="Archivo"/>
                <a:ea typeface="Archivo"/>
                <a:cs typeface="Archivo"/>
                <a:sym typeface="Archivo"/>
              </a:rPr>
              <a:t>CUSTOMER SUCCESS</a:t>
            </a:r>
            <a:endParaRPr sz="1200" b="0" i="0" u="none" strike="noStrike" cap="none" spc="300" dirty="0">
              <a:solidFill>
                <a:srgbClr val="0062D8"/>
              </a:solidFill>
              <a:latin typeface="Arial"/>
              <a:ea typeface="Arial"/>
              <a:cs typeface="Arial"/>
              <a:sym typeface="Arial"/>
            </a:endParaRPr>
          </a:p>
        </p:txBody>
      </p:sp>
      <p:sp>
        <p:nvSpPr>
          <p:cNvPr id="6" name="Google Shape;639;g27fcc328e70_1_47">
            <a:extLst>
              <a:ext uri="{FF2B5EF4-FFF2-40B4-BE49-F238E27FC236}">
                <a16:creationId xmlns:a16="http://schemas.microsoft.com/office/drawing/2014/main" id="{ED4F2C36-9A3E-C738-955A-E8B324C18E3D}"/>
              </a:ext>
            </a:extLst>
          </p:cNvPr>
          <p:cNvSpPr/>
          <p:nvPr/>
        </p:nvSpPr>
        <p:spPr>
          <a:xfrm>
            <a:off x="7849111" y="1735531"/>
            <a:ext cx="4342914" cy="5122469"/>
          </a:xfrm>
          <a:prstGeom prst="rect">
            <a:avLst/>
          </a:prstGeom>
          <a:solidFill>
            <a:srgbClr val="CBD5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7" name="Google Shape;640;g27fcc328e70_1_47">
            <a:extLst>
              <a:ext uri="{FF2B5EF4-FFF2-40B4-BE49-F238E27FC236}">
                <a16:creationId xmlns:a16="http://schemas.microsoft.com/office/drawing/2014/main" id="{49110AB7-55B1-66A9-4893-0DDEAFFAAE83}"/>
              </a:ext>
            </a:extLst>
          </p:cNvPr>
          <p:cNvSpPr txBox="1"/>
          <p:nvPr/>
        </p:nvSpPr>
        <p:spPr>
          <a:xfrm>
            <a:off x="8587804" y="3215691"/>
            <a:ext cx="3135874" cy="72939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dirty="0">
                <a:solidFill>
                  <a:srgbClr val="2D3748"/>
                </a:solidFill>
                <a:latin typeface="DM Sans"/>
                <a:ea typeface="DM Sans"/>
                <a:cs typeface="DM Sans"/>
                <a:sym typeface="DM Sans"/>
              </a:rPr>
              <a:t>Excellent Customer Care and Systems Software"</a:t>
            </a:r>
          </a:p>
        </p:txBody>
      </p:sp>
      <p:sp>
        <p:nvSpPr>
          <p:cNvPr id="8" name="Google Shape;643;g27fcc328e70_1_47">
            <a:extLst>
              <a:ext uri="{FF2B5EF4-FFF2-40B4-BE49-F238E27FC236}">
                <a16:creationId xmlns:a16="http://schemas.microsoft.com/office/drawing/2014/main" id="{781CEEC9-DA45-87C9-7A7C-B302B3D6EE36}"/>
              </a:ext>
            </a:extLst>
          </p:cNvPr>
          <p:cNvSpPr txBox="1"/>
          <p:nvPr/>
        </p:nvSpPr>
        <p:spPr>
          <a:xfrm>
            <a:off x="8277678" y="2969002"/>
            <a:ext cx="629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5400" b="1" i="0" u="none" strike="noStrike" cap="none" dirty="0">
                <a:solidFill>
                  <a:srgbClr val="718096"/>
                </a:solidFill>
                <a:latin typeface="DM Sans"/>
                <a:ea typeface="DM Sans"/>
                <a:cs typeface="DM Sans"/>
                <a:sym typeface="DM Sans"/>
              </a:rPr>
              <a:t>“</a:t>
            </a:r>
            <a:endParaRPr sz="1400" b="0" i="0" u="none" strike="noStrike" cap="none" dirty="0">
              <a:solidFill>
                <a:srgbClr val="000000"/>
              </a:solidFill>
              <a:latin typeface="Arial"/>
              <a:ea typeface="Arial"/>
              <a:cs typeface="Arial"/>
              <a:sym typeface="Arial"/>
            </a:endParaRPr>
          </a:p>
        </p:txBody>
      </p:sp>
      <p:sp>
        <p:nvSpPr>
          <p:cNvPr id="9" name="Google Shape;644;g27fcc328e70_1_47">
            <a:extLst>
              <a:ext uri="{FF2B5EF4-FFF2-40B4-BE49-F238E27FC236}">
                <a16:creationId xmlns:a16="http://schemas.microsoft.com/office/drawing/2014/main" id="{43CC85EB-D638-F28F-2898-9BDCCF714618}"/>
              </a:ext>
            </a:extLst>
          </p:cNvPr>
          <p:cNvSpPr txBox="1"/>
          <p:nvPr/>
        </p:nvSpPr>
        <p:spPr>
          <a:xfrm>
            <a:off x="8979679" y="5931377"/>
            <a:ext cx="12474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200" b="1" dirty="0">
                <a:solidFill>
                  <a:srgbClr val="2D3748"/>
                </a:solidFill>
                <a:latin typeface="DM Sans"/>
                <a:ea typeface="DM Sans"/>
                <a:cs typeface="DM Sans"/>
                <a:sym typeface="DM Sans"/>
              </a:rPr>
              <a:t>Stacie Ramos</a:t>
            </a:r>
            <a:endParaRPr lang="en-US" sz="1200" b="0" i="0" u="none" strike="noStrike" cap="none" dirty="0">
              <a:solidFill>
                <a:srgbClr val="2D3748"/>
              </a:solidFill>
              <a:latin typeface="Arial"/>
              <a:ea typeface="Arial"/>
              <a:cs typeface="Arial"/>
              <a:sym typeface="Arial"/>
            </a:endParaRPr>
          </a:p>
        </p:txBody>
      </p:sp>
      <p:sp>
        <p:nvSpPr>
          <p:cNvPr id="11" name="5-Point Star 10">
            <a:extLst>
              <a:ext uri="{FF2B5EF4-FFF2-40B4-BE49-F238E27FC236}">
                <a16:creationId xmlns:a16="http://schemas.microsoft.com/office/drawing/2014/main" id="{6484E600-FF4C-CF98-A49F-C1AB1F9B9B1B}"/>
              </a:ext>
            </a:extLst>
          </p:cNvPr>
          <p:cNvSpPr/>
          <p:nvPr/>
        </p:nvSpPr>
        <p:spPr>
          <a:xfrm>
            <a:off x="8359950" y="2309299"/>
            <a:ext cx="208084" cy="208084"/>
          </a:xfrm>
          <a:prstGeom prst="star5">
            <a:avLst>
              <a:gd name="adj" fmla="val 25432"/>
              <a:gd name="hf" fmla="val 105146"/>
              <a:gd name="vf" fmla="val 110557"/>
            </a:avLst>
          </a:prstGeom>
          <a:solidFill>
            <a:srgbClr val="FF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4762DA63-DDEF-E254-3C70-1CE0073F1A02}"/>
              </a:ext>
            </a:extLst>
          </p:cNvPr>
          <p:cNvSpPr/>
          <p:nvPr/>
        </p:nvSpPr>
        <p:spPr>
          <a:xfrm>
            <a:off x="8587804" y="2309299"/>
            <a:ext cx="208084" cy="208084"/>
          </a:xfrm>
          <a:prstGeom prst="star5">
            <a:avLst>
              <a:gd name="adj" fmla="val 25432"/>
              <a:gd name="hf" fmla="val 105146"/>
              <a:gd name="vf" fmla="val 110557"/>
            </a:avLst>
          </a:prstGeom>
          <a:solidFill>
            <a:srgbClr val="FF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7BE89EA4-ACEA-975A-2925-F1791391E793}"/>
              </a:ext>
            </a:extLst>
          </p:cNvPr>
          <p:cNvSpPr/>
          <p:nvPr/>
        </p:nvSpPr>
        <p:spPr>
          <a:xfrm>
            <a:off x="8815658" y="2309299"/>
            <a:ext cx="208084" cy="208084"/>
          </a:xfrm>
          <a:prstGeom prst="star5">
            <a:avLst>
              <a:gd name="adj" fmla="val 25432"/>
              <a:gd name="hf" fmla="val 105146"/>
              <a:gd name="vf" fmla="val 110557"/>
            </a:avLst>
          </a:prstGeom>
          <a:solidFill>
            <a:srgbClr val="FF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4EAF2C2C-CB1E-9ECB-048A-7CC7C14E7819}"/>
              </a:ext>
            </a:extLst>
          </p:cNvPr>
          <p:cNvSpPr/>
          <p:nvPr/>
        </p:nvSpPr>
        <p:spPr>
          <a:xfrm>
            <a:off x="9043512" y="2309299"/>
            <a:ext cx="208084" cy="208084"/>
          </a:xfrm>
          <a:prstGeom prst="star5">
            <a:avLst>
              <a:gd name="adj" fmla="val 25432"/>
              <a:gd name="hf" fmla="val 105146"/>
              <a:gd name="vf" fmla="val 110557"/>
            </a:avLst>
          </a:prstGeom>
          <a:solidFill>
            <a:srgbClr val="FF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BA0436CB-20AA-1558-8287-71C1F0593881}"/>
              </a:ext>
            </a:extLst>
          </p:cNvPr>
          <p:cNvSpPr/>
          <p:nvPr/>
        </p:nvSpPr>
        <p:spPr>
          <a:xfrm>
            <a:off x="9271366" y="2309299"/>
            <a:ext cx="208084" cy="208084"/>
          </a:xfrm>
          <a:prstGeom prst="star5">
            <a:avLst>
              <a:gd name="adj" fmla="val 25432"/>
              <a:gd name="hf" fmla="val 105146"/>
              <a:gd name="vf" fmla="val 110557"/>
            </a:avLst>
          </a:prstGeom>
          <a:solidFill>
            <a:srgbClr val="FF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256;p2">
            <a:extLst>
              <a:ext uri="{FF2B5EF4-FFF2-40B4-BE49-F238E27FC236}">
                <a16:creationId xmlns:a16="http://schemas.microsoft.com/office/drawing/2014/main" id="{DE813A9F-B78B-40E7-4D20-89B45629C979}"/>
              </a:ext>
            </a:extLst>
          </p:cNvPr>
          <p:cNvSpPr txBox="1"/>
          <p:nvPr/>
        </p:nvSpPr>
        <p:spPr>
          <a:xfrm>
            <a:off x="9475571" y="2294561"/>
            <a:ext cx="98313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D3748"/>
              </a:buClr>
              <a:buSzPts val="2400"/>
              <a:buFont typeface="DM Sans"/>
              <a:buNone/>
            </a:pPr>
            <a:r>
              <a:rPr lang="en-CA" sz="1100" b="0" i="0" u="none" strike="noStrike" dirty="0">
                <a:solidFill>
                  <a:srgbClr val="505059"/>
                </a:solidFill>
                <a:effectLst/>
                <a:latin typeface="Barlow" pitchFamily="2" charset="77"/>
              </a:rPr>
              <a:t>May 07, 2024</a:t>
            </a:r>
            <a:endParaRPr lang="en-US" sz="1000" b="1" i="0" u="none" strike="noStrike" cap="none" dirty="0">
              <a:solidFill>
                <a:srgbClr val="000000"/>
              </a:solidFill>
              <a:latin typeface="DM Sans"/>
              <a:ea typeface="DM Sans"/>
              <a:cs typeface="DM Sans"/>
              <a:sym typeface="DM Sans"/>
            </a:endParaRPr>
          </a:p>
        </p:txBody>
      </p:sp>
      <p:pic>
        <p:nvPicPr>
          <p:cNvPr id="19" name="Picture 18" descr="A white and orange circle with a letter and arrow&#10;&#10;Description automatically generated">
            <a:extLst>
              <a:ext uri="{FF2B5EF4-FFF2-40B4-BE49-F238E27FC236}">
                <a16:creationId xmlns:a16="http://schemas.microsoft.com/office/drawing/2014/main" id="{F093BB33-07FB-32CF-3DE2-CBC7F603B68D}"/>
              </a:ext>
            </a:extLst>
          </p:cNvPr>
          <p:cNvPicPr>
            <a:picLocks/>
          </p:cNvPicPr>
          <p:nvPr/>
        </p:nvPicPr>
        <p:blipFill>
          <a:blip r:embed="rId4"/>
          <a:srcRect l="24404" r="25574"/>
          <a:stretch/>
        </p:blipFill>
        <p:spPr>
          <a:xfrm>
            <a:off x="11133663" y="2211236"/>
            <a:ext cx="374405" cy="374405"/>
          </a:xfrm>
          <a:prstGeom prst="ellipse">
            <a:avLst/>
          </a:prstGeom>
        </p:spPr>
      </p:pic>
      <p:sp>
        <p:nvSpPr>
          <p:cNvPr id="20" name="Google Shape;256;p2">
            <a:extLst>
              <a:ext uri="{FF2B5EF4-FFF2-40B4-BE49-F238E27FC236}">
                <a16:creationId xmlns:a16="http://schemas.microsoft.com/office/drawing/2014/main" id="{0B804A43-2037-CAB6-C311-FEF07F65A33D}"/>
              </a:ext>
            </a:extLst>
          </p:cNvPr>
          <p:cNvSpPr txBox="1"/>
          <p:nvPr/>
        </p:nvSpPr>
        <p:spPr>
          <a:xfrm>
            <a:off x="8601553" y="4055593"/>
            <a:ext cx="294336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D3748"/>
              </a:buClr>
              <a:buSzPts val="2400"/>
              <a:buFont typeface="DM Sans"/>
              <a:buNone/>
            </a:pPr>
            <a:r>
              <a:rPr lang="en-CA" sz="1200" b="0" i="0" u="none" strike="noStrike" dirty="0">
                <a:solidFill>
                  <a:srgbClr val="505059"/>
                </a:solidFill>
                <a:effectLst/>
                <a:latin typeface="Barlow" pitchFamily="2" charset="77"/>
              </a:rPr>
              <a:t>We love Project Mark! It is easy to use and specifically designed for Construction CRM tracking. They have fantastic customer care and are responsive and creative with our needs. We are very happy with the integration process, Morgan has been an amazing account rep!</a:t>
            </a:r>
            <a:endParaRPr lang="en-US" sz="1200" b="1" i="0" u="none" strike="noStrike" cap="none" dirty="0">
              <a:solidFill>
                <a:srgbClr val="000000"/>
              </a:solidFill>
              <a:latin typeface="DM Sans"/>
              <a:ea typeface="DM Sans"/>
              <a:cs typeface="DM Sans"/>
              <a:sym typeface="DM Sans"/>
            </a:endParaRPr>
          </a:p>
        </p:txBody>
      </p:sp>
      <p:pic>
        <p:nvPicPr>
          <p:cNvPr id="23" name="Google Shape;620;g27fcc328e70_1_207">
            <a:extLst>
              <a:ext uri="{FF2B5EF4-FFF2-40B4-BE49-F238E27FC236}">
                <a16:creationId xmlns:a16="http://schemas.microsoft.com/office/drawing/2014/main" id="{108ECBFF-43D9-B7DF-6708-F5792488C781}"/>
              </a:ext>
            </a:extLst>
          </p:cNvPr>
          <p:cNvPicPr preferRelativeResize="0"/>
          <p:nvPr/>
        </p:nvPicPr>
        <p:blipFill rotWithShape="1">
          <a:blip r:embed="rId5">
            <a:alphaModFix/>
          </a:blip>
          <a:srcRect/>
          <a:stretch/>
        </p:blipFill>
        <p:spPr>
          <a:xfrm>
            <a:off x="8425568" y="5814495"/>
            <a:ext cx="495681" cy="495681"/>
          </a:xfrm>
          <a:prstGeom prst="rect">
            <a:avLst/>
          </a:prstGeom>
          <a:noFill/>
          <a:ln>
            <a:noFill/>
          </a:ln>
        </p:spPr>
      </p:pic>
      <p:sp>
        <p:nvSpPr>
          <p:cNvPr id="3" name="Rounded Rectangle 2">
            <a:extLst>
              <a:ext uri="{FF2B5EF4-FFF2-40B4-BE49-F238E27FC236}">
                <a16:creationId xmlns:a16="http://schemas.microsoft.com/office/drawing/2014/main" id="{B6BE5A34-A6E8-093C-D307-1B18DC3B145F}"/>
              </a:ext>
            </a:extLst>
          </p:cNvPr>
          <p:cNvSpPr/>
          <p:nvPr/>
        </p:nvSpPr>
        <p:spPr>
          <a:xfrm>
            <a:off x="1010552" y="2793589"/>
            <a:ext cx="4769068" cy="6313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2B27CA7-9D6E-2EF4-73C4-1BA286C3CDDA}"/>
              </a:ext>
            </a:extLst>
          </p:cNvPr>
          <p:cNvSpPr/>
          <p:nvPr/>
        </p:nvSpPr>
        <p:spPr>
          <a:xfrm>
            <a:off x="785012" y="2793589"/>
            <a:ext cx="766546" cy="631382"/>
          </a:xfrm>
          <a:prstGeom prst="roundRect">
            <a:avLst/>
          </a:prstGeom>
          <a:solidFill>
            <a:srgbClr val="2D37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056162-2CDE-58D4-EFBC-B4EC9E857F46}"/>
              </a:ext>
            </a:extLst>
          </p:cNvPr>
          <p:cNvSpPr txBox="1"/>
          <p:nvPr/>
        </p:nvSpPr>
        <p:spPr>
          <a:xfrm>
            <a:off x="1720313" y="2913500"/>
            <a:ext cx="2752473" cy="29296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600" b="1" i="0" u="none" strike="noStrike" cap="none" dirty="0">
                <a:solidFill>
                  <a:srgbClr val="0062D8"/>
                </a:solidFill>
                <a:latin typeface="DM Sans"/>
                <a:ea typeface="DM Sans"/>
                <a:cs typeface="DM Sans"/>
                <a:sym typeface="DM Sans"/>
              </a:rPr>
              <a:t>Data Received</a:t>
            </a:r>
          </a:p>
        </p:txBody>
      </p:sp>
      <p:sp>
        <p:nvSpPr>
          <p:cNvPr id="12" name="TextBox 11">
            <a:extLst>
              <a:ext uri="{FF2B5EF4-FFF2-40B4-BE49-F238E27FC236}">
                <a16:creationId xmlns:a16="http://schemas.microsoft.com/office/drawing/2014/main" id="{17EF5E9B-DDDA-F736-D9E5-1F9E694A4C21}"/>
              </a:ext>
            </a:extLst>
          </p:cNvPr>
          <p:cNvSpPr txBox="1"/>
          <p:nvPr/>
        </p:nvSpPr>
        <p:spPr>
          <a:xfrm>
            <a:off x="880969" y="2972886"/>
            <a:ext cx="556241" cy="314958"/>
          </a:xfrm>
          <a:prstGeom prst="rect">
            <a:avLst/>
          </a:prstGeom>
          <a:noFill/>
        </p:spPr>
        <p:txBody>
          <a:bodyPr wrap="square" rtlCol="0" anchor="ctr">
            <a:spAutoFit/>
          </a:bodyPr>
          <a:lstStyle/>
          <a:p>
            <a:pPr marR="0" lvl="0" algn="ctr" rtl="0">
              <a:lnSpc>
                <a:spcPts val="1400"/>
              </a:lnSpc>
              <a:spcBef>
                <a:spcPts val="800"/>
              </a:spcBef>
              <a:spcAft>
                <a:spcPts val="0"/>
              </a:spcAft>
              <a:buClr>
                <a:srgbClr val="2D3748"/>
              </a:buClr>
              <a:buSzPts val="2400"/>
            </a:pPr>
            <a:r>
              <a:rPr lang="en-US" sz="2400" b="1" i="0" u="none" strike="noStrike" cap="none" dirty="0">
                <a:solidFill>
                  <a:schemeClr val="bg1"/>
                </a:solidFill>
                <a:latin typeface="DM Sans"/>
                <a:ea typeface="DM Sans"/>
                <a:cs typeface="DM Sans"/>
                <a:sym typeface="DM Sans"/>
              </a:rPr>
              <a:t>1</a:t>
            </a:r>
          </a:p>
        </p:txBody>
      </p:sp>
      <p:sp>
        <p:nvSpPr>
          <p:cNvPr id="18" name="TextBox 17">
            <a:extLst>
              <a:ext uri="{FF2B5EF4-FFF2-40B4-BE49-F238E27FC236}">
                <a16:creationId xmlns:a16="http://schemas.microsoft.com/office/drawing/2014/main" id="{C120E97E-5C15-BA7D-7946-FDC308218098}"/>
              </a:ext>
            </a:extLst>
          </p:cNvPr>
          <p:cNvSpPr txBox="1"/>
          <p:nvPr/>
        </p:nvSpPr>
        <p:spPr>
          <a:xfrm>
            <a:off x="1720338" y="3071313"/>
            <a:ext cx="3043083" cy="263598"/>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000" b="0" i="0" u="none" strike="noStrike" cap="none" dirty="0">
                <a:solidFill>
                  <a:srgbClr val="535C6B"/>
                </a:solidFill>
                <a:latin typeface="DM Sans"/>
                <a:ea typeface="DM Sans"/>
                <a:cs typeface="DM Sans"/>
                <a:sym typeface="DM Sans"/>
              </a:rPr>
              <a:t>Client has sent data and we are assessing</a:t>
            </a:r>
          </a:p>
        </p:txBody>
      </p:sp>
      <p:sp>
        <p:nvSpPr>
          <p:cNvPr id="42" name="Rounded Rectangle 41">
            <a:extLst>
              <a:ext uri="{FF2B5EF4-FFF2-40B4-BE49-F238E27FC236}">
                <a16:creationId xmlns:a16="http://schemas.microsoft.com/office/drawing/2014/main" id="{281FB10E-7C6B-73E3-536A-1AE75576B6B7}"/>
              </a:ext>
            </a:extLst>
          </p:cNvPr>
          <p:cNvSpPr/>
          <p:nvPr/>
        </p:nvSpPr>
        <p:spPr>
          <a:xfrm>
            <a:off x="1362163" y="3508608"/>
            <a:ext cx="4769068" cy="6313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F5C86B03-4541-355D-D7CC-E19E1588774D}"/>
              </a:ext>
            </a:extLst>
          </p:cNvPr>
          <p:cNvSpPr/>
          <p:nvPr/>
        </p:nvSpPr>
        <p:spPr>
          <a:xfrm>
            <a:off x="1136623" y="3508608"/>
            <a:ext cx="766546" cy="631382"/>
          </a:xfrm>
          <a:prstGeom prst="roundRect">
            <a:avLst/>
          </a:prstGeom>
          <a:solidFill>
            <a:srgbClr val="2D37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F3A6FC0-F037-BA85-48D5-1B35B50FEFD9}"/>
              </a:ext>
            </a:extLst>
          </p:cNvPr>
          <p:cNvSpPr txBox="1"/>
          <p:nvPr/>
        </p:nvSpPr>
        <p:spPr>
          <a:xfrm>
            <a:off x="2071924" y="3628519"/>
            <a:ext cx="2752473" cy="29296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600" b="1" i="0" u="none" strike="noStrike" cap="none" dirty="0">
                <a:solidFill>
                  <a:srgbClr val="0062D8"/>
                </a:solidFill>
                <a:latin typeface="DM Sans"/>
                <a:ea typeface="DM Sans"/>
                <a:cs typeface="DM Sans"/>
                <a:sym typeface="DM Sans"/>
              </a:rPr>
              <a:t>Data Mapping</a:t>
            </a:r>
          </a:p>
        </p:txBody>
      </p:sp>
      <p:sp>
        <p:nvSpPr>
          <p:cNvPr id="45" name="TextBox 44">
            <a:extLst>
              <a:ext uri="{FF2B5EF4-FFF2-40B4-BE49-F238E27FC236}">
                <a16:creationId xmlns:a16="http://schemas.microsoft.com/office/drawing/2014/main" id="{8E6B28C3-342E-A8C8-6278-53A1A00C77D4}"/>
              </a:ext>
            </a:extLst>
          </p:cNvPr>
          <p:cNvSpPr txBox="1"/>
          <p:nvPr/>
        </p:nvSpPr>
        <p:spPr>
          <a:xfrm>
            <a:off x="1232580" y="3687905"/>
            <a:ext cx="556241" cy="314958"/>
          </a:xfrm>
          <a:prstGeom prst="rect">
            <a:avLst/>
          </a:prstGeom>
          <a:noFill/>
        </p:spPr>
        <p:txBody>
          <a:bodyPr wrap="square" rtlCol="0" anchor="ctr">
            <a:spAutoFit/>
          </a:bodyPr>
          <a:lstStyle/>
          <a:p>
            <a:pPr marR="0" lvl="0" algn="ctr" rtl="0">
              <a:lnSpc>
                <a:spcPts val="1400"/>
              </a:lnSpc>
              <a:spcBef>
                <a:spcPts val="800"/>
              </a:spcBef>
              <a:spcAft>
                <a:spcPts val="0"/>
              </a:spcAft>
              <a:buClr>
                <a:srgbClr val="2D3748"/>
              </a:buClr>
              <a:buSzPts val="2400"/>
            </a:pPr>
            <a:r>
              <a:rPr lang="en-US" sz="2400" b="1" i="0" u="none" strike="noStrike" cap="none" dirty="0">
                <a:solidFill>
                  <a:schemeClr val="bg1"/>
                </a:solidFill>
                <a:latin typeface="DM Sans"/>
                <a:ea typeface="DM Sans"/>
                <a:cs typeface="DM Sans"/>
                <a:sym typeface="DM Sans"/>
              </a:rPr>
              <a:t>2</a:t>
            </a:r>
          </a:p>
        </p:txBody>
      </p:sp>
      <p:sp>
        <p:nvSpPr>
          <p:cNvPr id="46" name="TextBox 45">
            <a:extLst>
              <a:ext uri="{FF2B5EF4-FFF2-40B4-BE49-F238E27FC236}">
                <a16:creationId xmlns:a16="http://schemas.microsoft.com/office/drawing/2014/main" id="{F3E067FA-876C-8DC0-6672-97AC45171CB2}"/>
              </a:ext>
            </a:extLst>
          </p:cNvPr>
          <p:cNvSpPr txBox="1"/>
          <p:nvPr/>
        </p:nvSpPr>
        <p:spPr>
          <a:xfrm>
            <a:off x="2071949" y="3786332"/>
            <a:ext cx="3946449" cy="263598"/>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000" b="0" i="0" u="none" strike="noStrike" cap="none" dirty="0">
                <a:solidFill>
                  <a:srgbClr val="535C6B"/>
                </a:solidFill>
                <a:latin typeface="DM Sans"/>
                <a:ea typeface="DM Sans"/>
                <a:cs typeface="DM Sans"/>
                <a:sym typeface="DM Sans"/>
              </a:rPr>
              <a:t>Mapping through inputs with client or lightly cleaning for upload</a:t>
            </a:r>
          </a:p>
        </p:txBody>
      </p:sp>
      <p:sp>
        <p:nvSpPr>
          <p:cNvPr id="47" name="Rounded Rectangle 46">
            <a:extLst>
              <a:ext uri="{FF2B5EF4-FFF2-40B4-BE49-F238E27FC236}">
                <a16:creationId xmlns:a16="http://schemas.microsoft.com/office/drawing/2014/main" id="{C6F562D0-7D8F-1249-0047-367E4798C8D6}"/>
              </a:ext>
            </a:extLst>
          </p:cNvPr>
          <p:cNvSpPr/>
          <p:nvPr/>
        </p:nvSpPr>
        <p:spPr>
          <a:xfrm>
            <a:off x="1713774" y="4223628"/>
            <a:ext cx="4769068" cy="6313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A65D690A-4197-0C2F-8FDF-A8E537C95D05}"/>
              </a:ext>
            </a:extLst>
          </p:cNvPr>
          <p:cNvSpPr/>
          <p:nvPr/>
        </p:nvSpPr>
        <p:spPr>
          <a:xfrm>
            <a:off x="1488234" y="4223628"/>
            <a:ext cx="766546" cy="631382"/>
          </a:xfrm>
          <a:prstGeom prst="roundRect">
            <a:avLst/>
          </a:prstGeom>
          <a:solidFill>
            <a:srgbClr val="2D37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A7698F7-22E8-336A-9584-88EA0403BCDD}"/>
              </a:ext>
            </a:extLst>
          </p:cNvPr>
          <p:cNvSpPr txBox="1"/>
          <p:nvPr/>
        </p:nvSpPr>
        <p:spPr>
          <a:xfrm>
            <a:off x="2423535" y="4343539"/>
            <a:ext cx="2752473" cy="29296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600" b="1" i="0" u="none" strike="noStrike" cap="none" dirty="0">
                <a:solidFill>
                  <a:srgbClr val="0062D8"/>
                </a:solidFill>
                <a:latin typeface="DM Sans"/>
                <a:ea typeface="DM Sans"/>
                <a:cs typeface="DM Sans"/>
                <a:sym typeface="DM Sans"/>
              </a:rPr>
              <a:t>Data In</a:t>
            </a:r>
          </a:p>
        </p:txBody>
      </p:sp>
      <p:sp>
        <p:nvSpPr>
          <p:cNvPr id="50" name="TextBox 49">
            <a:extLst>
              <a:ext uri="{FF2B5EF4-FFF2-40B4-BE49-F238E27FC236}">
                <a16:creationId xmlns:a16="http://schemas.microsoft.com/office/drawing/2014/main" id="{7C08D224-A6EB-6978-08CC-16828256C724}"/>
              </a:ext>
            </a:extLst>
          </p:cNvPr>
          <p:cNvSpPr txBox="1"/>
          <p:nvPr/>
        </p:nvSpPr>
        <p:spPr>
          <a:xfrm>
            <a:off x="1584191" y="4402925"/>
            <a:ext cx="556241" cy="314958"/>
          </a:xfrm>
          <a:prstGeom prst="rect">
            <a:avLst/>
          </a:prstGeom>
          <a:noFill/>
        </p:spPr>
        <p:txBody>
          <a:bodyPr wrap="square" rtlCol="0" anchor="ctr">
            <a:spAutoFit/>
          </a:bodyPr>
          <a:lstStyle/>
          <a:p>
            <a:pPr marR="0" lvl="0" algn="ctr" rtl="0">
              <a:lnSpc>
                <a:spcPts val="1400"/>
              </a:lnSpc>
              <a:spcBef>
                <a:spcPts val="800"/>
              </a:spcBef>
              <a:spcAft>
                <a:spcPts val="0"/>
              </a:spcAft>
              <a:buClr>
                <a:srgbClr val="2D3748"/>
              </a:buClr>
              <a:buSzPts val="2400"/>
            </a:pPr>
            <a:r>
              <a:rPr lang="en-US" sz="2400" b="1" i="0" u="none" strike="noStrike" cap="none" dirty="0">
                <a:solidFill>
                  <a:schemeClr val="bg1"/>
                </a:solidFill>
                <a:latin typeface="DM Sans"/>
                <a:ea typeface="DM Sans"/>
                <a:cs typeface="DM Sans"/>
                <a:sym typeface="DM Sans"/>
              </a:rPr>
              <a:t>3</a:t>
            </a:r>
          </a:p>
        </p:txBody>
      </p:sp>
      <p:sp>
        <p:nvSpPr>
          <p:cNvPr id="51" name="TextBox 50">
            <a:extLst>
              <a:ext uri="{FF2B5EF4-FFF2-40B4-BE49-F238E27FC236}">
                <a16:creationId xmlns:a16="http://schemas.microsoft.com/office/drawing/2014/main" id="{C9FED384-F58C-E18B-105B-4429AFC11DF8}"/>
              </a:ext>
            </a:extLst>
          </p:cNvPr>
          <p:cNvSpPr txBox="1"/>
          <p:nvPr/>
        </p:nvSpPr>
        <p:spPr>
          <a:xfrm>
            <a:off x="2423560" y="4501352"/>
            <a:ext cx="3952602" cy="44313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000" b="0" i="0" u="none" strike="noStrike" cap="none" dirty="0">
                <a:solidFill>
                  <a:srgbClr val="535C6B"/>
                </a:solidFill>
                <a:latin typeface="DM Sans"/>
                <a:ea typeface="DM Sans"/>
                <a:cs typeface="DM Sans"/>
                <a:sym typeface="DM Sans"/>
              </a:rPr>
              <a:t>First iteration of data has been uploaded and is being ‘tested’</a:t>
            </a:r>
            <a:br>
              <a:rPr lang="en-US" sz="1000" b="0" i="0" u="none" strike="noStrike" cap="none" dirty="0">
                <a:solidFill>
                  <a:srgbClr val="535C6B"/>
                </a:solidFill>
                <a:latin typeface="DM Sans"/>
                <a:ea typeface="DM Sans"/>
                <a:cs typeface="DM Sans"/>
                <a:sym typeface="DM Sans"/>
              </a:rPr>
            </a:br>
            <a:endParaRPr lang="en-US" sz="1000" b="0" i="0" u="none" strike="noStrike" cap="none" dirty="0">
              <a:solidFill>
                <a:srgbClr val="535C6B"/>
              </a:solidFill>
              <a:latin typeface="DM Sans"/>
              <a:ea typeface="DM Sans"/>
              <a:cs typeface="DM Sans"/>
              <a:sym typeface="DM Sans"/>
            </a:endParaRPr>
          </a:p>
        </p:txBody>
      </p:sp>
      <p:sp>
        <p:nvSpPr>
          <p:cNvPr id="52" name="Rounded Rectangle 51">
            <a:extLst>
              <a:ext uri="{FF2B5EF4-FFF2-40B4-BE49-F238E27FC236}">
                <a16:creationId xmlns:a16="http://schemas.microsoft.com/office/drawing/2014/main" id="{07C5FB14-518E-DD35-51AE-98FA3119C283}"/>
              </a:ext>
            </a:extLst>
          </p:cNvPr>
          <p:cNvSpPr/>
          <p:nvPr/>
        </p:nvSpPr>
        <p:spPr>
          <a:xfrm>
            <a:off x="2065385" y="4938647"/>
            <a:ext cx="4769068" cy="6313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AF8CCCDB-5133-C845-52A6-CA7FF431B9EC}"/>
              </a:ext>
            </a:extLst>
          </p:cNvPr>
          <p:cNvSpPr/>
          <p:nvPr/>
        </p:nvSpPr>
        <p:spPr>
          <a:xfrm>
            <a:off x="1839845" y="4938647"/>
            <a:ext cx="766546" cy="631382"/>
          </a:xfrm>
          <a:prstGeom prst="roundRect">
            <a:avLst/>
          </a:prstGeom>
          <a:solidFill>
            <a:srgbClr val="2D37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CC452B3-F8B5-5EB5-FD4A-D68C8742046B}"/>
              </a:ext>
            </a:extLst>
          </p:cNvPr>
          <p:cNvSpPr txBox="1"/>
          <p:nvPr/>
        </p:nvSpPr>
        <p:spPr>
          <a:xfrm>
            <a:off x="2775146" y="5058558"/>
            <a:ext cx="2752473" cy="29296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600" b="1" i="0" u="none" strike="noStrike" cap="none" dirty="0">
                <a:solidFill>
                  <a:srgbClr val="0062D8"/>
                </a:solidFill>
                <a:latin typeface="DM Sans"/>
                <a:ea typeface="DM Sans"/>
                <a:cs typeface="DM Sans"/>
                <a:sym typeface="DM Sans"/>
              </a:rPr>
              <a:t>QA Rounds</a:t>
            </a:r>
          </a:p>
        </p:txBody>
      </p:sp>
      <p:sp>
        <p:nvSpPr>
          <p:cNvPr id="55" name="TextBox 54">
            <a:extLst>
              <a:ext uri="{FF2B5EF4-FFF2-40B4-BE49-F238E27FC236}">
                <a16:creationId xmlns:a16="http://schemas.microsoft.com/office/drawing/2014/main" id="{0DB35CD3-2945-458A-63A7-1257FB9FD080}"/>
              </a:ext>
            </a:extLst>
          </p:cNvPr>
          <p:cNvSpPr txBox="1"/>
          <p:nvPr/>
        </p:nvSpPr>
        <p:spPr>
          <a:xfrm>
            <a:off x="1935802" y="5117944"/>
            <a:ext cx="556241" cy="314958"/>
          </a:xfrm>
          <a:prstGeom prst="rect">
            <a:avLst/>
          </a:prstGeom>
          <a:noFill/>
        </p:spPr>
        <p:txBody>
          <a:bodyPr wrap="square" rtlCol="0" anchor="ctr">
            <a:spAutoFit/>
          </a:bodyPr>
          <a:lstStyle/>
          <a:p>
            <a:pPr marR="0" lvl="0" algn="ctr" rtl="0">
              <a:lnSpc>
                <a:spcPts val="1400"/>
              </a:lnSpc>
              <a:spcBef>
                <a:spcPts val="800"/>
              </a:spcBef>
              <a:spcAft>
                <a:spcPts val="0"/>
              </a:spcAft>
              <a:buClr>
                <a:srgbClr val="2D3748"/>
              </a:buClr>
              <a:buSzPts val="2400"/>
            </a:pPr>
            <a:r>
              <a:rPr lang="en-US" sz="2400" b="1" i="0" u="none" strike="noStrike" cap="none" dirty="0">
                <a:solidFill>
                  <a:schemeClr val="bg1"/>
                </a:solidFill>
                <a:latin typeface="DM Sans"/>
                <a:ea typeface="DM Sans"/>
                <a:cs typeface="DM Sans"/>
                <a:sym typeface="DM Sans"/>
              </a:rPr>
              <a:t>4</a:t>
            </a:r>
          </a:p>
        </p:txBody>
      </p:sp>
      <p:sp>
        <p:nvSpPr>
          <p:cNvPr id="56" name="TextBox 55">
            <a:extLst>
              <a:ext uri="{FF2B5EF4-FFF2-40B4-BE49-F238E27FC236}">
                <a16:creationId xmlns:a16="http://schemas.microsoft.com/office/drawing/2014/main" id="{EF51283A-63ED-7E83-50E7-15D88E53C487}"/>
              </a:ext>
            </a:extLst>
          </p:cNvPr>
          <p:cNvSpPr txBox="1"/>
          <p:nvPr/>
        </p:nvSpPr>
        <p:spPr>
          <a:xfrm>
            <a:off x="2775171" y="5216371"/>
            <a:ext cx="3952602" cy="263598"/>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000" b="0" i="0" u="none" strike="noStrike" cap="none" dirty="0">
                <a:solidFill>
                  <a:srgbClr val="535C6B"/>
                </a:solidFill>
                <a:latin typeface="DM Sans"/>
                <a:ea typeface="DM Sans"/>
                <a:cs typeface="DM Sans"/>
                <a:sym typeface="DM Sans"/>
              </a:rPr>
              <a:t>QA’ing in meetings with clients &amp; making live adjustments</a:t>
            </a:r>
          </a:p>
        </p:txBody>
      </p:sp>
      <p:sp>
        <p:nvSpPr>
          <p:cNvPr id="57" name="Rounded Rectangle 56">
            <a:extLst>
              <a:ext uri="{FF2B5EF4-FFF2-40B4-BE49-F238E27FC236}">
                <a16:creationId xmlns:a16="http://schemas.microsoft.com/office/drawing/2014/main" id="{5B8E1BD1-1D4B-4170-50A8-2DC6C09503D7}"/>
              </a:ext>
            </a:extLst>
          </p:cNvPr>
          <p:cNvSpPr/>
          <p:nvPr/>
        </p:nvSpPr>
        <p:spPr>
          <a:xfrm>
            <a:off x="2416995" y="5653667"/>
            <a:ext cx="4769068" cy="6313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47CD552C-0B71-8770-77AC-9C7EB6511BC2}"/>
              </a:ext>
            </a:extLst>
          </p:cNvPr>
          <p:cNvSpPr/>
          <p:nvPr/>
        </p:nvSpPr>
        <p:spPr>
          <a:xfrm>
            <a:off x="2191455" y="5653667"/>
            <a:ext cx="766546" cy="631382"/>
          </a:xfrm>
          <a:prstGeom prst="roundRect">
            <a:avLst/>
          </a:prstGeom>
          <a:solidFill>
            <a:srgbClr val="2D37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406A840-2BE6-8FE7-B9CF-5F55500A5548}"/>
              </a:ext>
            </a:extLst>
          </p:cNvPr>
          <p:cNvSpPr txBox="1"/>
          <p:nvPr/>
        </p:nvSpPr>
        <p:spPr>
          <a:xfrm>
            <a:off x="3126756" y="5773578"/>
            <a:ext cx="2752473" cy="292965"/>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600" b="1" i="0" u="none" strike="noStrike" cap="none" dirty="0">
                <a:solidFill>
                  <a:srgbClr val="0062D8"/>
                </a:solidFill>
                <a:latin typeface="DM Sans"/>
                <a:ea typeface="DM Sans"/>
                <a:cs typeface="DM Sans"/>
                <a:sym typeface="DM Sans"/>
              </a:rPr>
              <a:t>Onboarding Wrap Up</a:t>
            </a:r>
          </a:p>
        </p:txBody>
      </p:sp>
      <p:sp>
        <p:nvSpPr>
          <p:cNvPr id="60" name="TextBox 59">
            <a:extLst>
              <a:ext uri="{FF2B5EF4-FFF2-40B4-BE49-F238E27FC236}">
                <a16:creationId xmlns:a16="http://schemas.microsoft.com/office/drawing/2014/main" id="{6A968383-C2D8-2C2E-B509-F95511BF380C}"/>
              </a:ext>
            </a:extLst>
          </p:cNvPr>
          <p:cNvSpPr txBox="1"/>
          <p:nvPr/>
        </p:nvSpPr>
        <p:spPr>
          <a:xfrm>
            <a:off x="2287412" y="5832964"/>
            <a:ext cx="556241" cy="314958"/>
          </a:xfrm>
          <a:prstGeom prst="rect">
            <a:avLst/>
          </a:prstGeom>
          <a:noFill/>
        </p:spPr>
        <p:txBody>
          <a:bodyPr wrap="square" rtlCol="0" anchor="ctr">
            <a:spAutoFit/>
          </a:bodyPr>
          <a:lstStyle/>
          <a:p>
            <a:pPr marR="0" lvl="0" algn="ctr" rtl="0">
              <a:lnSpc>
                <a:spcPts val="1400"/>
              </a:lnSpc>
              <a:spcBef>
                <a:spcPts val="800"/>
              </a:spcBef>
              <a:spcAft>
                <a:spcPts val="0"/>
              </a:spcAft>
              <a:buClr>
                <a:srgbClr val="2D3748"/>
              </a:buClr>
              <a:buSzPts val="2400"/>
            </a:pPr>
            <a:r>
              <a:rPr lang="en-US" sz="2400" b="1" dirty="0">
                <a:solidFill>
                  <a:schemeClr val="bg1"/>
                </a:solidFill>
                <a:latin typeface="DM Sans"/>
                <a:ea typeface="DM Sans"/>
                <a:cs typeface="DM Sans"/>
                <a:sym typeface="DM Sans"/>
              </a:rPr>
              <a:t>5</a:t>
            </a:r>
            <a:endParaRPr lang="en-US" sz="2400" b="1" i="0" u="none" strike="noStrike" cap="none" dirty="0">
              <a:solidFill>
                <a:schemeClr val="bg1"/>
              </a:solidFill>
              <a:latin typeface="DM Sans"/>
              <a:ea typeface="DM Sans"/>
              <a:cs typeface="DM Sans"/>
              <a:sym typeface="DM Sans"/>
            </a:endParaRPr>
          </a:p>
        </p:txBody>
      </p:sp>
      <p:sp>
        <p:nvSpPr>
          <p:cNvPr id="61" name="TextBox 60">
            <a:extLst>
              <a:ext uri="{FF2B5EF4-FFF2-40B4-BE49-F238E27FC236}">
                <a16:creationId xmlns:a16="http://schemas.microsoft.com/office/drawing/2014/main" id="{F0E1A548-0C29-CB69-3D1E-3CD7AEDA9BBD}"/>
              </a:ext>
            </a:extLst>
          </p:cNvPr>
          <p:cNvSpPr txBox="1"/>
          <p:nvPr/>
        </p:nvSpPr>
        <p:spPr>
          <a:xfrm>
            <a:off x="3126781" y="5931391"/>
            <a:ext cx="3952602" cy="263598"/>
          </a:xfrm>
          <a:prstGeom prst="rect">
            <a:avLst/>
          </a:prstGeom>
          <a:noFill/>
        </p:spPr>
        <p:txBody>
          <a:bodyPr wrap="square" rtlCol="0">
            <a:spAutoFit/>
          </a:bodyPr>
          <a:lstStyle/>
          <a:p>
            <a:pPr marR="0" lvl="0" algn="l" rtl="0">
              <a:lnSpc>
                <a:spcPts val="1400"/>
              </a:lnSpc>
              <a:spcBef>
                <a:spcPts val="800"/>
              </a:spcBef>
              <a:spcAft>
                <a:spcPts val="0"/>
              </a:spcAft>
              <a:buClr>
                <a:srgbClr val="2D3748"/>
              </a:buClr>
              <a:buSzPts val="2400"/>
            </a:pPr>
            <a:r>
              <a:rPr lang="en-US" sz="1000" b="0" i="0" u="none" strike="noStrike" cap="none" dirty="0">
                <a:solidFill>
                  <a:srgbClr val="535C6B"/>
                </a:solidFill>
                <a:latin typeface="DM Sans"/>
                <a:ea typeface="DM Sans"/>
                <a:cs typeface="DM Sans"/>
                <a:sym typeface="DM Sans"/>
              </a:rPr>
              <a:t>Finish up and send Implementation Success Survey</a:t>
            </a:r>
          </a:p>
        </p:txBody>
      </p:sp>
      <p:sp>
        <p:nvSpPr>
          <p:cNvPr id="21" name="TextBox 20">
            <a:extLst>
              <a:ext uri="{FF2B5EF4-FFF2-40B4-BE49-F238E27FC236}">
                <a16:creationId xmlns:a16="http://schemas.microsoft.com/office/drawing/2014/main" id="{9318B458-2FFD-BF88-ABC5-F20C8094487D}"/>
              </a:ext>
            </a:extLst>
          </p:cNvPr>
          <p:cNvSpPr txBox="1"/>
          <p:nvPr/>
        </p:nvSpPr>
        <p:spPr>
          <a:xfrm>
            <a:off x="784987" y="3140406"/>
            <a:ext cx="766546" cy="263598"/>
          </a:xfrm>
          <a:prstGeom prst="rect">
            <a:avLst/>
          </a:prstGeom>
          <a:noFill/>
        </p:spPr>
        <p:txBody>
          <a:bodyPr wrap="square" rtlCol="0">
            <a:spAutoFit/>
          </a:bodyPr>
          <a:lstStyle/>
          <a:p>
            <a:pPr marR="0" lvl="0" algn="ctr" rtl="0">
              <a:lnSpc>
                <a:spcPts val="1400"/>
              </a:lnSpc>
              <a:spcBef>
                <a:spcPts val="800"/>
              </a:spcBef>
              <a:spcAft>
                <a:spcPts val="0"/>
              </a:spcAft>
              <a:buClr>
                <a:srgbClr val="2D3748"/>
              </a:buClr>
              <a:buSzPts val="2400"/>
            </a:pPr>
            <a:r>
              <a:rPr lang="en-US" sz="1000" b="0" i="0" u="none" strike="noStrike" cap="none" dirty="0">
                <a:solidFill>
                  <a:srgbClr val="A0AEC0"/>
                </a:solidFill>
                <a:latin typeface="DM Sans"/>
                <a:ea typeface="DM Sans"/>
                <a:cs typeface="DM Sans"/>
                <a:sym typeface="DM Sans"/>
              </a:rPr>
              <a:t>2-4 days</a:t>
            </a:r>
          </a:p>
        </p:txBody>
      </p:sp>
      <p:sp>
        <p:nvSpPr>
          <p:cNvPr id="22" name="TextBox 21">
            <a:extLst>
              <a:ext uri="{FF2B5EF4-FFF2-40B4-BE49-F238E27FC236}">
                <a16:creationId xmlns:a16="http://schemas.microsoft.com/office/drawing/2014/main" id="{C5E85D49-8FA1-126B-D291-6166B814E3EB}"/>
              </a:ext>
            </a:extLst>
          </p:cNvPr>
          <p:cNvSpPr txBox="1"/>
          <p:nvPr/>
        </p:nvSpPr>
        <p:spPr>
          <a:xfrm>
            <a:off x="1142796" y="3871926"/>
            <a:ext cx="766546" cy="263598"/>
          </a:xfrm>
          <a:prstGeom prst="rect">
            <a:avLst/>
          </a:prstGeom>
          <a:noFill/>
        </p:spPr>
        <p:txBody>
          <a:bodyPr wrap="square" rtlCol="0">
            <a:spAutoFit/>
          </a:bodyPr>
          <a:lstStyle/>
          <a:p>
            <a:pPr marR="0" lvl="0" algn="ctr" rtl="0">
              <a:lnSpc>
                <a:spcPts val="1400"/>
              </a:lnSpc>
              <a:spcBef>
                <a:spcPts val="800"/>
              </a:spcBef>
              <a:spcAft>
                <a:spcPts val="0"/>
              </a:spcAft>
              <a:buClr>
                <a:srgbClr val="2D3748"/>
              </a:buClr>
              <a:buSzPts val="2400"/>
            </a:pPr>
            <a:r>
              <a:rPr lang="en-US" sz="1000" b="0" i="0" u="none" strike="noStrike" cap="none" dirty="0">
                <a:solidFill>
                  <a:srgbClr val="A0AEC0"/>
                </a:solidFill>
                <a:latin typeface="DM Sans"/>
                <a:ea typeface="DM Sans"/>
                <a:cs typeface="DM Sans"/>
                <a:sym typeface="DM Sans"/>
              </a:rPr>
              <a:t>1-2 weeks</a:t>
            </a:r>
          </a:p>
        </p:txBody>
      </p:sp>
      <p:sp>
        <p:nvSpPr>
          <p:cNvPr id="24" name="TextBox 23">
            <a:extLst>
              <a:ext uri="{FF2B5EF4-FFF2-40B4-BE49-F238E27FC236}">
                <a16:creationId xmlns:a16="http://schemas.microsoft.com/office/drawing/2014/main" id="{B3509A11-4475-0449-7FBB-78D167C4F369}"/>
              </a:ext>
            </a:extLst>
          </p:cNvPr>
          <p:cNvSpPr txBox="1"/>
          <p:nvPr/>
        </p:nvSpPr>
        <p:spPr>
          <a:xfrm>
            <a:off x="1476751" y="4579592"/>
            <a:ext cx="766546" cy="263598"/>
          </a:xfrm>
          <a:prstGeom prst="rect">
            <a:avLst/>
          </a:prstGeom>
          <a:noFill/>
        </p:spPr>
        <p:txBody>
          <a:bodyPr wrap="square" rtlCol="0">
            <a:spAutoFit/>
          </a:bodyPr>
          <a:lstStyle/>
          <a:p>
            <a:pPr marR="0" lvl="0" algn="ctr" rtl="0">
              <a:lnSpc>
                <a:spcPts val="1400"/>
              </a:lnSpc>
              <a:spcBef>
                <a:spcPts val="800"/>
              </a:spcBef>
              <a:spcAft>
                <a:spcPts val="0"/>
              </a:spcAft>
              <a:buClr>
                <a:srgbClr val="2D3748"/>
              </a:buClr>
              <a:buSzPts val="2400"/>
            </a:pPr>
            <a:r>
              <a:rPr lang="en-US" sz="1000" b="0" i="0" u="none" strike="noStrike" cap="none" dirty="0">
                <a:solidFill>
                  <a:srgbClr val="A0AEC0"/>
                </a:solidFill>
                <a:latin typeface="DM Sans"/>
                <a:ea typeface="DM Sans"/>
                <a:cs typeface="DM Sans"/>
                <a:sym typeface="DM Sans"/>
              </a:rPr>
              <a:t>1-2 weeks</a:t>
            </a:r>
          </a:p>
        </p:txBody>
      </p:sp>
      <p:sp>
        <p:nvSpPr>
          <p:cNvPr id="25" name="TextBox 24">
            <a:extLst>
              <a:ext uri="{FF2B5EF4-FFF2-40B4-BE49-F238E27FC236}">
                <a16:creationId xmlns:a16="http://schemas.microsoft.com/office/drawing/2014/main" id="{C6B4B974-686E-D428-8A92-BF9C3D02EB12}"/>
              </a:ext>
            </a:extLst>
          </p:cNvPr>
          <p:cNvSpPr txBox="1"/>
          <p:nvPr/>
        </p:nvSpPr>
        <p:spPr>
          <a:xfrm>
            <a:off x="1842511" y="5303161"/>
            <a:ext cx="766546" cy="263598"/>
          </a:xfrm>
          <a:prstGeom prst="rect">
            <a:avLst/>
          </a:prstGeom>
          <a:noFill/>
        </p:spPr>
        <p:txBody>
          <a:bodyPr wrap="square" rtlCol="0">
            <a:spAutoFit/>
          </a:bodyPr>
          <a:lstStyle/>
          <a:p>
            <a:pPr marR="0" lvl="0" algn="ctr" rtl="0">
              <a:lnSpc>
                <a:spcPts val="1400"/>
              </a:lnSpc>
              <a:spcBef>
                <a:spcPts val="800"/>
              </a:spcBef>
              <a:spcAft>
                <a:spcPts val="0"/>
              </a:spcAft>
              <a:buClr>
                <a:srgbClr val="2D3748"/>
              </a:buClr>
              <a:buSzPts val="2400"/>
            </a:pPr>
            <a:r>
              <a:rPr lang="en-US" sz="1000" dirty="0">
                <a:solidFill>
                  <a:srgbClr val="A0AEC0"/>
                </a:solidFill>
                <a:latin typeface="DM Sans"/>
                <a:ea typeface="DM Sans"/>
                <a:cs typeface="DM Sans"/>
                <a:sym typeface="DM Sans"/>
              </a:rPr>
              <a:t>1 week</a:t>
            </a:r>
            <a:endParaRPr lang="en-US" sz="1000" b="0" i="0" u="none" strike="noStrike" cap="none" dirty="0">
              <a:solidFill>
                <a:srgbClr val="A0AEC0"/>
              </a:solidFill>
              <a:latin typeface="DM Sans"/>
              <a:ea typeface="DM Sans"/>
              <a:cs typeface="DM Sans"/>
              <a:sym typeface="DM Sans"/>
            </a:endParaRPr>
          </a:p>
        </p:txBody>
      </p:sp>
      <p:sp>
        <p:nvSpPr>
          <p:cNvPr id="26" name="TextBox 25">
            <a:extLst>
              <a:ext uri="{FF2B5EF4-FFF2-40B4-BE49-F238E27FC236}">
                <a16:creationId xmlns:a16="http://schemas.microsoft.com/office/drawing/2014/main" id="{5C648468-897A-A03D-6C72-CDCF95BF34FB}"/>
              </a:ext>
            </a:extLst>
          </p:cNvPr>
          <p:cNvSpPr txBox="1"/>
          <p:nvPr/>
        </p:nvSpPr>
        <p:spPr>
          <a:xfrm>
            <a:off x="2192368" y="6010827"/>
            <a:ext cx="766546" cy="263598"/>
          </a:xfrm>
          <a:prstGeom prst="rect">
            <a:avLst/>
          </a:prstGeom>
          <a:noFill/>
        </p:spPr>
        <p:txBody>
          <a:bodyPr wrap="square" rtlCol="0">
            <a:spAutoFit/>
          </a:bodyPr>
          <a:lstStyle/>
          <a:p>
            <a:pPr marR="0" lvl="0" algn="ctr" rtl="0">
              <a:lnSpc>
                <a:spcPts val="1400"/>
              </a:lnSpc>
              <a:spcBef>
                <a:spcPts val="800"/>
              </a:spcBef>
              <a:spcAft>
                <a:spcPts val="0"/>
              </a:spcAft>
              <a:buClr>
                <a:srgbClr val="2D3748"/>
              </a:buClr>
              <a:buSzPts val="2400"/>
            </a:pPr>
            <a:r>
              <a:rPr lang="en-US" sz="1000" dirty="0">
                <a:solidFill>
                  <a:srgbClr val="A0AEC0"/>
                </a:solidFill>
                <a:latin typeface="DM Sans"/>
                <a:ea typeface="DM Sans"/>
                <a:cs typeface="DM Sans"/>
                <a:sym typeface="DM Sans"/>
              </a:rPr>
              <a:t>3-5 days</a:t>
            </a:r>
            <a:endParaRPr lang="en-US" sz="1000" b="0" i="0" u="none" strike="noStrike" cap="none" dirty="0">
              <a:solidFill>
                <a:srgbClr val="A0AEC0"/>
              </a:solidFill>
              <a:latin typeface="DM Sans"/>
              <a:ea typeface="DM Sans"/>
              <a:cs typeface="DM Sans"/>
              <a:sym typeface="DM Sans"/>
            </a:endParaRPr>
          </a:p>
        </p:txBody>
      </p:sp>
    </p:spTree>
    <p:extLst>
      <p:ext uri="{BB962C8B-B14F-4D97-AF65-F5344CB8AC3E}">
        <p14:creationId xmlns:p14="http://schemas.microsoft.com/office/powerpoint/2010/main" val="236271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pic>
        <p:nvPicPr>
          <p:cNvPr id="3" name="Picture 2" descr="A person sitting in front of a computer&#10;&#10;Description automatically generated">
            <a:extLst>
              <a:ext uri="{FF2B5EF4-FFF2-40B4-BE49-F238E27FC236}">
                <a16:creationId xmlns:a16="http://schemas.microsoft.com/office/drawing/2014/main" id="{24B60783-0883-E644-EF06-16079712137C}"/>
              </a:ext>
            </a:extLst>
          </p:cNvPr>
          <p:cNvPicPr>
            <a:picLocks noChangeAspect="1"/>
          </p:cNvPicPr>
          <p:nvPr/>
        </p:nvPicPr>
        <p:blipFill>
          <a:blip r:embed="rId3"/>
          <a:srcRect l="35425" t="-134" r="14642" b="134"/>
          <a:stretch/>
        </p:blipFill>
        <p:spPr>
          <a:xfrm>
            <a:off x="6095999" y="-9213"/>
            <a:ext cx="6096001" cy="6867213"/>
          </a:xfrm>
          <a:prstGeom prst="rect">
            <a:avLst/>
          </a:prstGeom>
        </p:spPr>
      </p:pic>
      <p:sp>
        <p:nvSpPr>
          <p:cNvPr id="394" name="Google Shape;394;p6"/>
          <p:cNvSpPr txBox="1"/>
          <p:nvPr/>
        </p:nvSpPr>
        <p:spPr>
          <a:xfrm>
            <a:off x="735663" y="765410"/>
            <a:ext cx="4124512" cy="438941"/>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2462D1"/>
              </a:buClr>
              <a:buSzPts val="1800"/>
              <a:buFont typeface="Archivo"/>
              <a:buNone/>
              <a:tabLst/>
              <a:defRPr/>
            </a:pPr>
            <a:r>
              <a:rPr kumimoji="0" lang="en-US" sz="1800" b="0" i="0" u="none" strike="noStrike" kern="0" cap="none" spc="300" normalizeH="0" baseline="0" noProof="0" dirty="0">
                <a:ln>
                  <a:noFill/>
                </a:ln>
                <a:solidFill>
                  <a:srgbClr val="2462D1"/>
                </a:solidFill>
                <a:effectLst/>
                <a:uLnTx/>
                <a:uFillTx/>
                <a:latin typeface="Archivo"/>
                <a:ea typeface="Archivo"/>
                <a:cs typeface="Archivo"/>
                <a:sym typeface="Archivo"/>
              </a:rPr>
              <a:t>WHY  WE’RE  DIFFERENT</a:t>
            </a:r>
            <a:endParaRPr kumimoji="0" sz="1400" b="0" i="0" u="none" strike="noStrike" kern="0" cap="none" spc="300" normalizeH="0" baseline="0" noProof="0" dirty="0">
              <a:ln>
                <a:noFill/>
              </a:ln>
              <a:solidFill>
                <a:srgbClr val="000000"/>
              </a:solidFill>
              <a:effectLst/>
              <a:uLnTx/>
              <a:uFillTx/>
              <a:latin typeface="Arial"/>
              <a:ea typeface="Arial"/>
              <a:cs typeface="Arial"/>
              <a:sym typeface="Arial"/>
            </a:endParaRPr>
          </a:p>
        </p:txBody>
      </p:sp>
      <p:sp>
        <p:nvSpPr>
          <p:cNvPr id="395" name="Google Shape;395;p6"/>
          <p:cNvSpPr txBox="1"/>
          <p:nvPr/>
        </p:nvSpPr>
        <p:spPr>
          <a:xfrm>
            <a:off x="735663" y="1400896"/>
            <a:ext cx="4715389" cy="21236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2D3748"/>
              </a:buClr>
              <a:buSzPts val="3800"/>
              <a:buFont typeface="Arial"/>
              <a:buNone/>
              <a:tabLst/>
              <a:defRPr/>
            </a:pPr>
            <a:r>
              <a:rPr kumimoji="0" lang="en-US" sz="4400" b="1" i="0" u="none" strike="noStrike" kern="0" cap="none" spc="0" normalizeH="0" baseline="0" noProof="0" dirty="0">
                <a:ln>
                  <a:noFill/>
                </a:ln>
                <a:solidFill>
                  <a:srgbClr val="2D3748"/>
                </a:solidFill>
                <a:effectLst/>
                <a:uLnTx/>
                <a:uFillTx/>
                <a:latin typeface="Archivo" pitchFamily="2" charset="77"/>
                <a:cs typeface="Archivo" pitchFamily="2" charset="77"/>
                <a:sym typeface="Arial"/>
              </a:rPr>
              <a:t>We’ve Focused on 3 Key Areas to Standout</a:t>
            </a:r>
            <a:endParaRPr kumimoji="0" sz="4400" b="0" i="0" u="none" strike="noStrike" kern="0" cap="none" spc="0" normalizeH="0" baseline="0" noProof="0" dirty="0">
              <a:ln>
                <a:noFill/>
              </a:ln>
              <a:solidFill>
                <a:srgbClr val="000000"/>
              </a:solidFill>
              <a:effectLst/>
              <a:uLnTx/>
              <a:uFillTx/>
              <a:latin typeface="Archivo" pitchFamily="2" charset="77"/>
              <a:cs typeface="Archivo" pitchFamily="2" charset="77"/>
              <a:sym typeface="Arial"/>
            </a:endParaRPr>
          </a:p>
        </p:txBody>
      </p:sp>
      <p:sp>
        <p:nvSpPr>
          <p:cNvPr id="397" name="Google Shape;397;p6"/>
          <p:cNvSpPr txBox="1"/>
          <p:nvPr/>
        </p:nvSpPr>
        <p:spPr>
          <a:xfrm>
            <a:off x="2328578" y="4784484"/>
            <a:ext cx="1471621" cy="672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142"/>
              </a:lnSpc>
              <a:spcBef>
                <a:spcPts val="0"/>
              </a:spcBef>
              <a:spcAft>
                <a:spcPts val="0"/>
              </a:spcAft>
              <a:buClr>
                <a:srgbClr val="2D3748"/>
              </a:buClr>
              <a:buSzPts val="1400"/>
              <a:buFont typeface="DM Sans"/>
              <a:buNone/>
              <a:tabLst/>
              <a:defRPr/>
            </a:pPr>
            <a:r>
              <a:rPr kumimoji="0" lang="en-US" sz="1400" b="1" i="0" u="none" strike="noStrike" kern="0" cap="none" spc="0" normalizeH="0" baseline="0" noProof="0" dirty="0">
                <a:ln>
                  <a:noFill/>
                </a:ln>
                <a:solidFill>
                  <a:srgbClr val="2D3748"/>
                </a:solidFill>
                <a:effectLst/>
                <a:uLnTx/>
                <a:uFillTx/>
                <a:latin typeface="DM Sans"/>
                <a:ea typeface="DM Sans"/>
                <a:cs typeface="DM Sans"/>
                <a:sym typeface="DM Sans"/>
              </a:rPr>
              <a:t>Being flexible to customize and report from </a:t>
            </a:r>
            <a:endParaRPr kumimoji="0" sz="1400" b="1" i="0" u="none" strike="noStrike" kern="0" cap="none" spc="0" normalizeH="0" baseline="0" noProof="0" dirty="0">
              <a:ln>
                <a:noFill/>
              </a:ln>
              <a:solidFill>
                <a:srgbClr val="2D3748"/>
              </a:solidFill>
              <a:effectLst/>
              <a:uLnTx/>
              <a:uFillTx/>
              <a:latin typeface="DM Sans"/>
              <a:ea typeface="DM Sans"/>
              <a:cs typeface="DM Sans"/>
              <a:sym typeface="DM Sans"/>
            </a:endParaRPr>
          </a:p>
        </p:txBody>
      </p:sp>
      <p:sp>
        <p:nvSpPr>
          <p:cNvPr id="398" name="Google Shape;398;p6"/>
          <p:cNvSpPr txBox="1"/>
          <p:nvPr/>
        </p:nvSpPr>
        <p:spPr>
          <a:xfrm>
            <a:off x="735663" y="4788669"/>
            <a:ext cx="1407655" cy="8649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142"/>
              </a:lnSpc>
              <a:spcBef>
                <a:spcPts val="0"/>
              </a:spcBef>
              <a:spcAft>
                <a:spcPts val="0"/>
              </a:spcAft>
              <a:buClr>
                <a:srgbClr val="2D3748"/>
              </a:buClr>
              <a:buSzPts val="1400"/>
              <a:buFont typeface="DM Sans"/>
              <a:buNone/>
              <a:tabLst/>
              <a:defRPr/>
            </a:pPr>
            <a:r>
              <a:rPr kumimoji="0" lang="en-US" sz="1400" b="1" i="0" u="none" strike="noStrike" kern="0" cap="none" spc="0" normalizeH="0" baseline="0" noProof="0">
                <a:ln>
                  <a:noFill/>
                </a:ln>
                <a:solidFill>
                  <a:srgbClr val="2D3748"/>
                </a:solidFill>
                <a:effectLst/>
                <a:uLnTx/>
                <a:uFillTx/>
                <a:latin typeface="DM Sans"/>
                <a:ea typeface="DM Sans"/>
                <a:cs typeface="DM Sans"/>
                <a:sym typeface="DM Sans"/>
              </a:rPr>
              <a:t>Being fast to implement (Minutes not months!)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p6"/>
          <p:cNvSpPr txBox="1"/>
          <p:nvPr/>
        </p:nvSpPr>
        <p:spPr>
          <a:xfrm>
            <a:off x="3979431" y="4768110"/>
            <a:ext cx="1471621" cy="672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142"/>
              </a:lnSpc>
              <a:spcBef>
                <a:spcPts val="0"/>
              </a:spcBef>
              <a:spcAft>
                <a:spcPts val="0"/>
              </a:spcAft>
              <a:buClr>
                <a:srgbClr val="2D3748"/>
              </a:buClr>
              <a:buSzPts val="1400"/>
              <a:buFont typeface="DM Sans"/>
              <a:buNone/>
              <a:tabLst/>
              <a:defRPr/>
            </a:pPr>
            <a:r>
              <a:rPr kumimoji="0" lang="en-US" sz="1400" b="1" i="0" u="none" strike="noStrike" kern="0" cap="none" spc="0" normalizeH="0" baseline="0" noProof="0">
                <a:ln>
                  <a:noFill/>
                </a:ln>
                <a:solidFill>
                  <a:srgbClr val="2D3748"/>
                </a:solidFill>
                <a:effectLst/>
                <a:uLnTx/>
                <a:uFillTx/>
                <a:latin typeface="DM Sans"/>
                <a:ea typeface="DM Sans"/>
                <a:cs typeface="DM Sans"/>
                <a:sym typeface="DM Sans"/>
              </a:rPr>
              <a:t>Being simple to store and harness data</a:t>
            </a:r>
            <a:endParaRPr kumimoji="0" sz="1400" b="1" i="0" u="none" strike="noStrike" kern="0" cap="none" spc="0" normalizeH="0" baseline="0" noProof="0">
              <a:ln>
                <a:noFill/>
              </a:ln>
              <a:solidFill>
                <a:srgbClr val="2D3748"/>
              </a:solidFill>
              <a:effectLst/>
              <a:uLnTx/>
              <a:uFillTx/>
              <a:latin typeface="DM Sans"/>
              <a:ea typeface="DM Sans"/>
              <a:cs typeface="DM Sans"/>
              <a:sym typeface="DM Sans"/>
            </a:endParaRPr>
          </a:p>
        </p:txBody>
      </p:sp>
      <p:pic>
        <p:nvPicPr>
          <p:cNvPr id="400" name="Google Shape;400;p6" descr="Run outline"/>
          <p:cNvPicPr preferRelativeResize="0"/>
          <p:nvPr/>
        </p:nvPicPr>
        <p:blipFill rotWithShape="1">
          <a:blip r:embed="rId4">
            <a:alphaModFix/>
          </a:blip>
          <a:srcRect/>
          <a:stretch/>
        </p:blipFill>
        <p:spPr>
          <a:xfrm>
            <a:off x="751328" y="4047076"/>
            <a:ext cx="672621" cy="672621"/>
          </a:xfrm>
          <a:prstGeom prst="rect">
            <a:avLst/>
          </a:prstGeom>
          <a:noFill/>
          <a:ln>
            <a:noFill/>
          </a:ln>
        </p:spPr>
      </p:pic>
      <p:pic>
        <p:nvPicPr>
          <p:cNvPr id="401" name="Google Shape;401;p6" descr="Spinning Plates outline"/>
          <p:cNvPicPr preferRelativeResize="0"/>
          <p:nvPr/>
        </p:nvPicPr>
        <p:blipFill rotWithShape="1">
          <a:blip r:embed="rId5">
            <a:alphaModFix/>
          </a:blip>
          <a:srcRect/>
          <a:stretch/>
        </p:blipFill>
        <p:spPr>
          <a:xfrm>
            <a:off x="2357028" y="4047075"/>
            <a:ext cx="672621" cy="672621"/>
          </a:xfrm>
          <a:prstGeom prst="rect">
            <a:avLst/>
          </a:prstGeom>
          <a:noFill/>
          <a:ln>
            <a:noFill/>
          </a:ln>
        </p:spPr>
      </p:pic>
      <p:pic>
        <p:nvPicPr>
          <p:cNvPr id="402" name="Google Shape;402;p6" descr="Database outline"/>
          <p:cNvPicPr preferRelativeResize="0"/>
          <p:nvPr/>
        </p:nvPicPr>
        <p:blipFill rotWithShape="1">
          <a:blip r:embed="rId6">
            <a:alphaModFix/>
          </a:blip>
          <a:srcRect/>
          <a:stretch/>
        </p:blipFill>
        <p:spPr>
          <a:xfrm>
            <a:off x="3979431" y="4047074"/>
            <a:ext cx="672621" cy="672621"/>
          </a:xfrm>
          <a:prstGeom prst="rect">
            <a:avLst/>
          </a:prstGeom>
          <a:noFill/>
          <a:ln>
            <a:noFill/>
          </a:ln>
        </p:spPr>
      </p:pic>
      <p:pic>
        <p:nvPicPr>
          <p:cNvPr id="4" name="Google Shape;258;p2">
            <a:extLst>
              <a:ext uri="{FF2B5EF4-FFF2-40B4-BE49-F238E27FC236}">
                <a16:creationId xmlns:a16="http://schemas.microsoft.com/office/drawing/2014/main" id="{103F81B8-0EF3-E6A8-DAD9-FB70B47D24DE}"/>
              </a:ext>
            </a:extLst>
          </p:cNvPr>
          <p:cNvPicPr preferRelativeResize="0"/>
          <p:nvPr/>
        </p:nvPicPr>
        <p:blipFill rotWithShape="1">
          <a:blip r:embed="rId7">
            <a:alphaModFix/>
          </a:blip>
          <a:srcRect/>
          <a:stretch/>
        </p:blipFill>
        <p:spPr>
          <a:xfrm>
            <a:off x="10222133" y="728072"/>
            <a:ext cx="1116000" cy="2441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p2"/>
          <p:cNvSpPr/>
          <p:nvPr/>
        </p:nvSpPr>
        <p:spPr>
          <a:xfrm>
            <a:off x="-4460" y="1735531"/>
            <a:ext cx="12196460" cy="5463374"/>
          </a:xfrm>
          <a:prstGeom prst="rect">
            <a:avLst/>
          </a:prstGeom>
          <a:solidFill>
            <a:srgbClr val="EDF2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5" name="Google Shape;255;p2"/>
          <p:cNvSpPr txBox="1"/>
          <p:nvPr/>
        </p:nvSpPr>
        <p:spPr>
          <a:xfrm>
            <a:off x="851532" y="776225"/>
            <a:ext cx="3905185" cy="395878"/>
          </a:xfrm>
          <a:prstGeom prst="rect">
            <a:avLst/>
          </a:prstGeom>
          <a:noFill/>
          <a:ln>
            <a:noFill/>
          </a:ln>
        </p:spPr>
        <p:txBody>
          <a:bodyPr spcFirstLastPara="1" wrap="square" lIns="91425" tIns="45700" rIns="91425" bIns="45700" anchor="t" anchorCtr="0">
            <a:spAutoFit/>
          </a:bodyPr>
          <a:lstStyle/>
          <a:p>
            <a:pPr marL="0" marR="0" lvl="0" indent="0" algn="l" rtl="0">
              <a:lnSpc>
                <a:spcPct val="144444"/>
              </a:lnSpc>
              <a:spcBef>
                <a:spcPts val="0"/>
              </a:spcBef>
              <a:spcAft>
                <a:spcPts val="0"/>
              </a:spcAft>
              <a:buClr>
                <a:schemeClr val="dk1"/>
              </a:buClr>
              <a:buSzPts val="1800"/>
              <a:buFont typeface="Calibri"/>
              <a:buNone/>
            </a:pPr>
            <a:endParaRPr sz="1800" b="1" i="0" u="none" strike="noStrike" cap="none">
              <a:solidFill>
                <a:srgbClr val="2D3748"/>
              </a:solidFill>
              <a:latin typeface="Archivo"/>
              <a:ea typeface="Archivo"/>
              <a:cs typeface="Archivo"/>
              <a:sym typeface="Archivo"/>
            </a:endParaRPr>
          </a:p>
        </p:txBody>
      </p:sp>
      <p:sp>
        <p:nvSpPr>
          <p:cNvPr id="256" name="Google Shape;256;p2"/>
          <p:cNvSpPr txBox="1"/>
          <p:nvPr/>
        </p:nvSpPr>
        <p:spPr>
          <a:xfrm>
            <a:off x="588802" y="2921009"/>
            <a:ext cx="5351189"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D3748"/>
              </a:buClr>
              <a:buSzPts val="2400"/>
              <a:buFont typeface="DM Sans"/>
              <a:buNone/>
            </a:pPr>
            <a:r>
              <a:rPr lang="en-US" sz="2000" b="0" i="0" u="none" strike="noStrike" cap="none" dirty="0">
                <a:solidFill>
                  <a:srgbClr val="2D3748"/>
                </a:solidFill>
                <a:latin typeface="DM Sans"/>
                <a:ea typeface="DM Sans"/>
                <a:cs typeface="DM Sans"/>
                <a:sym typeface="DM Sans"/>
              </a:rPr>
              <a:t>Our mission is to be an </a:t>
            </a:r>
            <a:r>
              <a:rPr lang="en-US" sz="2000" b="1" i="0" u="none" strike="noStrike" cap="none" dirty="0">
                <a:solidFill>
                  <a:srgbClr val="2462D1"/>
                </a:solidFill>
                <a:latin typeface="DM Sans"/>
                <a:ea typeface="DM Sans"/>
                <a:cs typeface="DM Sans"/>
                <a:sym typeface="DM Sans"/>
              </a:rPr>
              <a:t>integral part </a:t>
            </a:r>
            <a:r>
              <a:rPr lang="en-US" sz="2000" b="0" i="0" u="none" strike="noStrike" cap="none" dirty="0">
                <a:solidFill>
                  <a:srgbClr val="2D3748"/>
                </a:solidFill>
                <a:latin typeface="DM Sans"/>
                <a:ea typeface="DM Sans"/>
                <a:cs typeface="DM Sans"/>
                <a:sym typeface="DM Sans"/>
              </a:rPr>
              <a:t>of why construction companies </a:t>
            </a:r>
            <a:r>
              <a:rPr lang="en-US" sz="2000" b="1" i="0" u="none" strike="noStrike" cap="none" dirty="0">
                <a:solidFill>
                  <a:srgbClr val="2462D1"/>
                </a:solidFill>
                <a:latin typeface="DM Sans"/>
                <a:ea typeface="DM Sans"/>
                <a:cs typeface="DM Sans"/>
                <a:sym typeface="DM Sans"/>
              </a:rPr>
              <a:t>win work</a:t>
            </a:r>
            <a:r>
              <a:rPr lang="en-US" sz="2000" b="1" i="0" u="none" strike="noStrike" cap="none" dirty="0">
                <a:solidFill>
                  <a:srgbClr val="2D3748"/>
                </a:solidFill>
                <a:latin typeface="DM Sans"/>
                <a:ea typeface="DM Sans"/>
                <a:cs typeface="DM Sans"/>
                <a:sym typeface="DM Sans"/>
              </a:rPr>
              <a:t> </a:t>
            </a:r>
            <a:r>
              <a:rPr lang="en-US" sz="2000" b="0" i="0" u="none" strike="noStrike" cap="none" dirty="0">
                <a:solidFill>
                  <a:srgbClr val="2D3748"/>
                </a:solidFill>
                <a:latin typeface="DM Sans"/>
                <a:ea typeface="DM Sans"/>
                <a:cs typeface="DM Sans"/>
                <a:sym typeface="DM Sans"/>
              </a:rPr>
              <a:t>by providing intuitive software that:</a:t>
            </a:r>
          </a:p>
          <a:p>
            <a:pPr marL="0" marR="0" lvl="0" indent="0" algn="l" rtl="0">
              <a:spcBef>
                <a:spcPts val="0"/>
              </a:spcBef>
              <a:spcAft>
                <a:spcPts val="0"/>
              </a:spcAft>
              <a:buClr>
                <a:srgbClr val="2D3748"/>
              </a:buClr>
              <a:buSzPts val="2400"/>
              <a:buFont typeface="DM Sans"/>
              <a:buNone/>
            </a:pPr>
            <a:endParaRPr sz="2000" b="0" i="0" u="none" strike="noStrike" cap="none" dirty="0">
              <a:solidFill>
                <a:srgbClr val="000000"/>
              </a:solidFill>
              <a:latin typeface="DM Sans"/>
              <a:ea typeface="DM Sans"/>
              <a:cs typeface="DM Sans"/>
              <a:sym typeface="DM Sans"/>
            </a:endParaRPr>
          </a:p>
          <a:p>
            <a:pPr marL="0" marR="0" lvl="0" indent="0" algn="l" rtl="0">
              <a:spcBef>
                <a:spcPts val="800"/>
              </a:spcBef>
              <a:spcAft>
                <a:spcPts val="0"/>
              </a:spcAft>
              <a:buClr>
                <a:srgbClr val="2D3748"/>
              </a:buClr>
              <a:buSzPts val="2400"/>
              <a:buFont typeface="DM Sans"/>
              <a:buNone/>
            </a:pPr>
            <a:r>
              <a:rPr lang="en-US" sz="2000" b="0" i="0" u="none" strike="noStrike" cap="none" dirty="0">
                <a:solidFill>
                  <a:srgbClr val="2D3748"/>
                </a:solidFill>
                <a:latin typeface="DM Sans"/>
                <a:ea typeface="DM Sans"/>
                <a:cs typeface="DM Sans"/>
                <a:sym typeface="DM Sans"/>
              </a:rPr>
              <a:t>- Fosters innovation</a:t>
            </a:r>
            <a:endParaRPr sz="2000" b="0" i="0" u="none" strike="noStrike" cap="none" dirty="0">
              <a:solidFill>
                <a:srgbClr val="000000"/>
              </a:solidFill>
              <a:latin typeface="DM Sans"/>
              <a:ea typeface="DM Sans"/>
              <a:cs typeface="DM Sans"/>
              <a:sym typeface="DM Sans"/>
            </a:endParaRPr>
          </a:p>
          <a:p>
            <a:pPr marL="0" marR="0" lvl="0" indent="0" algn="l" rtl="0">
              <a:spcBef>
                <a:spcPts val="800"/>
              </a:spcBef>
              <a:spcAft>
                <a:spcPts val="0"/>
              </a:spcAft>
              <a:buClr>
                <a:srgbClr val="2D3748"/>
              </a:buClr>
              <a:buSzPts val="2400"/>
              <a:buFont typeface="DM Sans"/>
              <a:buNone/>
            </a:pPr>
            <a:r>
              <a:rPr lang="en-US" sz="2000" b="0" i="0" u="none" strike="noStrike" cap="none" dirty="0">
                <a:solidFill>
                  <a:srgbClr val="2D3748"/>
                </a:solidFill>
                <a:latin typeface="DM Sans"/>
                <a:ea typeface="DM Sans"/>
                <a:cs typeface="DM Sans"/>
                <a:sym typeface="DM Sans"/>
              </a:rPr>
              <a:t>- Enables Data driven decision making </a:t>
            </a:r>
            <a:endParaRPr sz="2000" b="0" i="0" u="none" strike="noStrike" cap="none" dirty="0">
              <a:solidFill>
                <a:srgbClr val="000000"/>
              </a:solidFill>
              <a:latin typeface="DM Sans"/>
              <a:ea typeface="DM Sans"/>
              <a:cs typeface="DM Sans"/>
              <a:sym typeface="DM Sans"/>
            </a:endParaRPr>
          </a:p>
          <a:p>
            <a:pPr marL="0" marR="0" lvl="0" indent="0" algn="l" rtl="0">
              <a:spcBef>
                <a:spcPts val="800"/>
              </a:spcBef>
              <a:spcAft>
                <a:spcPts val="0"/>
              </a:spcAft>
              <a:buClr>
                <a:srgbClr val="2D3748"/>
              </a:buClr>
              <a:buSzPts val="2400"/>
              <a:buFont typeface="DM Sans"/>
              <a:buNone/>
            </a:pPr>
            <a:r>
              <a:rPr lang="en-US" sz="2000" b="0" i="0" u="none" strike="noStrike" cap="none" dirty="0">
                <a:solidFill>
                  <a:srgbClr val="2D3748"/>
                </a:solidFill>
                <a:latin typeface="DM Sans"/>
                <a:ea typeface="DM Sans"/>
                <a:cs typeface="DM Sans"/>
                <a:sym typeface="DM Sans"/>
              </a:rPr>
              <a:t>- Cultivates stronger relationships</a:t>
            </a:r>
            <a:endParaRPr sz="2000" b="0" i="0" u="none" strike="noStrike" cap="none" dirty="0">
              <a:solidFill>
                <a:srgbClr val="000000"/>
              </a:solidFill>
              <a:latin typeface="DM Sans"/>
              <a:ea typeface="DM Sans"/>
              <a:cs typeface="DM Sans"/>
              <a:sym typeface="DM Sans"/>
            </a:endParaRPr>
          </a:p>
        </p:txBody>
      </p:sp>
      <p:sp>
        <p:nvSpPr>
          <p:cNvPr id="257" name="Google Shape;257;p2"/>
          <p:cNvSpPr txBox="1"/>
          <p:nvPr/>
        </p:nvSpPr>
        <p:spPr>
          <a:xfrm>
            <a:off x="870622" y="620216"/>
            <a:ext cx="2079018" cy="45983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000"/>
              <a:buFont typeface="Calibri"/>
              <a:buNone/>
            </a:pPr>
            <a:endParaRPr sz="1000" b="0" i="0" u="none" strike="noStrike" cap="none">
              <a:solidFill>
                <a:srgbClr val="2462D1"/>
              </a:solidFill>
              <a:latin typeface="DM Sans"/>
              <a:ea typeface="DM Sans"/>
              <a:cs typeface="DM Sans"/>
              <a:sym typeface="DM Sans"/>
            </a:endParaRPr>
          </a:p>
        </p:txBody>
      </p:sp>
      <p:pic>
        <p:nvPicPr>
          <p:cNvPr id="258" name="Google Shape;258;p2"/>
          <p:cNvPicPr preferRelativeResize="0"/>
          <p:nvPr/>
        </p:nvPicPr>
        <p:blipFill rotWithShape="1">
          <a:blip r:embed="rId3">
            <a:alphaModFix/>
          </a:blip>
          <a:srcRect/>
          <a:stretch/>
        </p:blipFill>
        <p:spPr>
          <a:xfrm>
            <a:off x="10222133" y="728072"/>
            <a:ext cx="1116000" cy="244124"/>
          </a:xfrm>
          <a:prstGeom prst="rect">
            <a:avLst/>
          </a:prstGeom>
          <a:noFill/>
          <a:ln>
            <a:noFill/>
          </a:ln>
        </p:spPr>
      </p:pic>
      <p:sp>
        <p:nvSpPr>
          <p:cNvPr id="259" name="Google Shape;259;p2"/>
          <p:cNvSpPr txBox="1"/>
          <p:nvPr/>
        </p:nvSpPr>
        <p:spPr>
          <a:xfrm>
            <a:off x="870329" y="189931"/>
            <a:ext cx="2677679" cy="521402"/>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323809"/>
              </a:lnSpc>
              <a:spcBef>
                <a:spcPts val="0"/>
              </a:spcBef>
              <a:spcAft>
                <a:spcPts val="0"/>
              </a:spcAft>
              <a:buClr>
                <a:schemeClr val="dk1"/>
              </a:buClr>
              <a:buSzPct val="117647"/>
              <a:buFont typeface="Calibri"/>
              <a:buNone/>
            </a:pPr>
            <a:endParaRPr sz="1050" b="1" i="0" u="none" strike="noStrike" cap="none">
              <a:solidFill>
                <a:srgbClr val="2D3748"/>
              </a:solidFill>
              <a:latin typeface="Archivo"/>
              <a:ea typeface="Archivo"/>
              <a:cs typeface="Archivo"/>
              <a:sym typeface="Archivo"/>
            </a:endParaRPr>
          </a:p>
        </p:txBody>
      </p:sp>
      <p:pic>
        <p:nvPicPr>
          <p:cNvPr id="260" name="Google Shape;260;p2" descr="A picture containing outdoor, text&#10;&#10;Description automatically generated"/>
          <p:cNvPicPr preferRelativeResize="0"/>
          <p:nvPr/>
        </p:nvPicPr>
        <p:blipFill rotWithShape="1">
          <a:blip r:embed="rId4">
            <a:alphaModFix/>
          </a:blip>
          <a:srcRect l="-228179" t="-3127089" r="-1285764" b="-31297"/>
          <a:stretch/>
        </p:blipFill>
        <p:spPr>
          <a:xfrm>
            <a:off x="6572226" y="1530733"/>
            <a:ext cx="5425854" cy="7286025"/>
          </a:xfrm>
          <a:custGeom>
            <a:avLst/>
            <a:gdLst/>
            <a:ahLst/>
            <a:cxnLst/>
            <a:rect l="l" t="t" r="r" b="b"/>
            <a:pathLst>
              <a:path w="3370527" h="4526061" extrusionOk="0">
                <a:moveTo>
                  <a:pt x="1685257" y="0"/>
                </a:moveTo>
                <a:cubicBezTo>
                  <a:pt x="2616010" y="0"/>
                  <a:pt x="3370527" y="754835"/>
                  <a:pt x="3370527" y="1685968"/>
                </a:cubicBezTo>
                <a:cubicBezTo>
                  <a:pt x="3370527" y="2617100"/>
                  <a:pt x="2616010" y="3371936"/>
                  <a:pt x="1685271" y="3371936"/>
                </a:cubicBezTo>
                <a:cubicBezTo>
                  <a:pt x="1589932" y="3371965"/>
                  <a:pt x="1494763" y="3363951"/>
                  <a:pt x="1400776" y="3347981"/>
                </a:cubicBezTo>
                <a:lnTo>
                  <a:pt x="247631" y="4483921"/>
                </a:lnTo>
                <a:cubicBezTo>
                  <a:pt x="155635" y="4574546"/>
                  <a:pt x="0" y="4509342"/>
                  <a:pt x="0" y="4380186"/>
                </a:cubicBezTo>
                <a:lnTo>
                  <a:pt x="0" y="1685968"/>
                </a:lnTo>
                <a:cubicBezTo>
                  <a:pt x="0" y="754835"/>
                  <a:pt x="754517" y="0"/>
                  <a:pt x="1685257" y="0"/>
                </a:cubicBezTo>
                <a:close/>
              </a:path>
            </a:pathLst>
          </a:custGeom>
          <a:solidFill>
            <a:srgbClr val="CBD5E0"/>
          </a:solidFill>
          <a:ln>
            <a:noFill/>
          </a:ln>
        </p:spPr>
      </p:pic>
      <p:grpSp>
        <p:nvGrpSpPr>
          <p:cNvPr id="261" name="Google Shape;261;p2"/>
          <p:cNvGrpSpPr/>
          <p:nvPr/>
        </p:nvGrpSpPr>
        <p:grpSpPr>
          <a:xfrm>
            <a:off x="4542212" y="5475514"/>
            <a:ext cx="11756252" cy="2195658"/>
            <a:chOff x="-2283537" y="4518000"/>
            <a:chExt cx="13134351" cy="2340000"/>
          </a:xfrm>
        </p:grpSpPr>
        <p:cxnSp>
          <p:nvCxnSpPr>
            <p:cNvPr id="262" name="Google Shape;262;p2"/>
            <p:cNvCxnSpPr/>
            <p:nvPr/>
          </p:nvCxnSpPr>
          <p:spPr>
            <a:xfrm flipH="1">
              <a:off x="-228353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3" name="Google Shape;263;p2"/>
            <p:cNvCxnSpPr/>
            <p:nvPr/>
          </p:nvCxnSpPr>
          <p:spPr>
            <a:xfrm flipH="1">
              <a:off x="-219505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4" name="Google Shape;264;p2"/>
            <p:cNvCxnSpPr/>
            <p:nvPr/>
          </p:nvCxnSpPr>
          <p:spPr>
            <a:xfrm flipH="1">
              <a:off x="-210658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5" name="Google Shape;265;p2"/>
            <p:cNvCxnSpPr/>
            <p:nvPr/>
          </p:nvCxnSpPr>
          <p:spPr>
            <a:xfrm flipH="1">
              <a:off x="-201810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6" name="Google Shape;266;p2"/>
            <p:cNvCxnSpPr/>
            <p:nvPr/>
          </p:nvCxnSpPr>
          <p:spPr>
            <a:xfrm flipH="1">
              <a:off x="-192962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7" name="Google Shape;267;p2"/>
            <p:cNvCxnSpPr/>
            <p:nvPr/>
          </p:nvCxnSpPr>
          <p:spPr>
            <a:xfrm flipH="1">
              <a:off x="-184114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8" name="Google Shape;268;p2"/>
            <p:cNvCxnSpPr/>
            <p:nvPr/>
          </p:nvCxnSpPr>
          <p:spPr>
            <a:xfrm flipH="1">
              <a:off x="-175266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69" name="Google Shape;269;p2"/>
            <p:cNvCxnSpPr/>
            <p:nvPr/>
          </p:nvCxnSpPr>
          <p:spPr>
            <a:xfrm flipH="1">
              <a:off x="-166419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0" name="Google Shape;270;p2"/>
            <p:cNvCxnSpPr/>
            <p:nvPr/>
          </p:nvCxnSpPr>
          <p:spPr>
            <a:xfrm flipH="1">
              <a:off x="-157571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1" name="Google Shape;271;p2"/>
            <p:cNvCxnSpPr/>
            <p:nvPr/>
          </p:nvCxnSpPr>
          <p:spPr>
            <a:xfrm flipH="1">
              <a:off x="-148723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2" name="Google Shape;272;p2"/>
            <p:cNvCxnSpPr/>
            <p:nvPr/>
          </p:nvCxnSpPr>
          <p:spPr>
            <a:xfrm flipH="1">
              <a:off x="-139875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3" name="Google Shape;273;p2"/>
            <p:cNvCxnSpPr/>
            <p:nvPr/>
          </p:nvCxnSpPr>
          <p:spPr>
            <a:xfrm flipH="1">
              <a:off x="-131027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4" name="Google Shape;274;p2"/>
            <p:cNvCxnSpPr/>
            <p:nvPr/>
          </p:nvCxnSpPr>
          <p:spPr>
            <a:xfrm flipH="1">
              <a:off x="-122180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5" name="Google Shape;275;p2"/>
            <p:cNvCxnSpPr/>
            <p:nvPr/>
          </p:nvCxnSpPr>
          <p:spPr>
            <a:xfrm flipH="1">
              <a:off x="-113332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6" name="Google Shape;276;p2"/>
            <p:cNvCxnSpPr/>
            <p:nvPr/>
          </p:nvCxnSpPr>
          <p:spPr>
            <a:xfrm flipH="1">
              <a:off x="-104484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7" name="Google Shape;277;p2"/>
            <p:cNvCxnSpPr/>
            <p:nvPr/>
          </p:nvCxnSpPr>
          <p:spPr>
            <a:xfrm flipH="1">
              <a:off x="-95636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8" name="Google Shape;278;p2"/>
            <p:cNvCxnSpPr/>
            <p:nvPr/>
          </p:nvCxnSpPr>
          <p:spPr>
            <a:xfrm flipH="1">
              <a:off x="-86788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79" name="Google Shape;279;p2"/>
            <p:cNvCxnSpPr/>
            <p:nvPr/>
          </p:nvCxnSpPr>
          <p:spPr>
            <a:xfrm flipH="1">
              <a:off x="-77941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0" name="Google Shape;280;p2"/>
            <p:cNvCxnSpPr/>
            <p:nvPr/>
          </p:nvCxnSpPr>
          <p:spPr>
            <a:xfrm flipH="1">
              <a:off x="-69093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1" name="Google Shape;281;p2"/>
            <p:cNvCxnSpPr/>
            <p:nvPr/>
          </p:nvCxnSpPr>
          <p:spPr>
            <a:xfrm flipH="1">
              <a:off x="-60245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2" name="Google Shape;282;p2"/>
            <p:cNvCxnSpPr/>
            <p:nvPr/>
          </p:nvCxnSpPr>
          <p:spPr>
            <a:xfrm flipH="1">
              <a:off x="-51397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3" name="Google Shape;283;p2"/>
            <p:cNvCxnSpPr/>
            <p:nvPr/>
          </p:nvCxnSpPr>
          <p:spPr>
            <a:xfrm flipH="1">
              <a:off x="-42549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4" name="Google Shape;284;p2"/>
            <p:cNvCxnSpPr/>
            <p:nvPr/>
          </p:nvCxnSpPr>
          <p:spPr>
            <a:xfrm flipH="1">
              <a:off x="-33702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5" name="Google Shape;285;p2"/>
            <p:cNvCxnSpPr/>
            <p:nvPr/>
          </p:nvCxnSpPr>
          <p:spPr>
            <a:xfrm flipH="1">
              <a:off x="-24854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6" name="Google Shape;286;p2"/>
            <p:cNvCxnSpPr/>
            <p:nvPr/>
          </p:nvCxnSpPr>
          <p:spPr>
            <a:xfrm flipH="1">
              <a:off x="-16006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7" name="Google Shape;287;p2"/>
            <p:cNvCxnSpPr/>
            <p:nvPr/>
          </p:nvCxnSpPr>
          <p:spPr>
            <a:xfrm flipH="1">
              <a:off x="-7158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8" name="Google Shape;288;p2"/>
            <p:cNvCxnSpPr/>
            <p:nvPr/>
          </p:nvCxnSpPr>
          <p:spPr>
            <a:xfrm flipH="1">
              <a:off x="1689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89" name="Google Shape;289;p2"/>
            <p:cNvCxnSpPr/>
            <p:nvPr/>
          </p:nvCxnSpPr>
          <p:spPr>
            <a:xfrm flipH="1">
              <a:off x="10536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0" name="Google Shape;290;p2"/>
            <p:cNvCxnSpPr/>
            <p:nvPr/>
          </p:nvCxnSpPr>
          <p:spPr>
            <a:xfrm flipH="1">
              <a:off x="19384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1" name="Google Shape;291;p2"/>
            <p:cNvCxnSpPr/>
            <p:nvPr/>
          </p:nvCxnSpPr>
          <p:spPr>
            <a:xfrm flipH="1">
              <a:off x="28232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2" name="Google Shape;292;p2"/>
            <p:cNvCxnSpPr/>
            <p:nvPr/>
          </p:nvCxnSpPr>
          <p:spPr>
            <a:xfrm flipH="1">
              <a:off x="37080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3" name="Google Shape;293;p2"/>
            <p:cNvCxnSpPr/>
            <p:nvPr/>
          </p:nvCxnSpPr>
          <p:spPr>
            <a:xfrm flipH="1">
              <a:off x="45928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4" name="Google Shape;294;p2"/>
            <p:cNvCxnSpPr/>
            <p:nvPr/>
          </p:nvCxnSpPr>
          <p:spPr>
            <a:xfrm flipH="1">
              <a:off x="54775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5" name="Google Shape;295;p2"/>
            <p:cNvCxnSpPr/>
            <p:nvPr/>
          </p:nvCxnSpPr>
          <p:spPr>
            <a:xfrm flipH="1">
              <a:off x="63623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6" name="Google Shape;296;p2"/>
            <p:cNvCxnSpPr/>
            <p:nvPr/>
          </p:nvCxnSpPr>
          <p:spPr>
            <a:xfrm flipH="1">
              <a:off x="72471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7" name="Google Shape;297;p2"/>
            <p:cNvCxnSpPr/>
            <p:nvPr/>
          </p:nvCxnSpPr>
          <p:spPr>
            <a:xfrm flipH="1">
              <a:off x="81319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8" name="Google Shape;298;p2"/>
            <p:cNvCxnSpPr/>
            <p:nvPr/>
          </p:nvCxnSpPr>
          <p:spPr>
            <a:xfrm flipH="1">
              <a:off x="90167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299" name="Google Shape;299;p2"/>
            <p:cNvCxnSpPr/>
            <p:nvPr/>
          </p:nvCxnSpPr>
          <p:spPr>
            <a:xfrm flipH="1">
              <a:off x="99014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0" name="Google Shape;300;p2"/>
            <p:cNvCxnSpPr/>
            <p:nvPr/>
          </p:nvCxnSpPr>
          <p:spPr>
            <a:xfrm flipH="1">
              <a:off x="107862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1" name="Google Shape;301;p2"/>
            <p:cNvCxnSpPr/>
            <p:nvPr/>
          </p:nvCxnSpPr>
          <p:spPr>
            <a:xfrm flipH="1">
              <a:off x="116710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2" name="Google Shape;302;p2"/>
            <p:cNvCxnSpPr/>
            <p:nvPr/>
          </p:nvCxnSpPr>
          <p:spPr>
            <a:xfrm flipH="1">
              <a:off x="125558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3" name="Google Shape;303;p2"/>
            <p:cNvCxnSpPr/>
            <p:nvPr/>
          </p:nvCxnSpPr>
          <p:spPr>
            <a:xfrm flipH="1">
              <a:off x="134406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4" name="Google Shape;304;p2"/>
            <p:cNvCxnSpPr/>
            <p:nvPr/>
          </p:nvCxnSpPr>
          <p:spPr>
            <a:xfrm flipH="1">
              <a:off x="143253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5" name="Google Shape;305;p2"/>
            <p:cNvCxnSpPr/>
            <p:nvPr/>
          </p:nvCxnSpPr>
          <p:spPr>
            <a:xfrm flipH="1">
              <a:off x="152101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6" name="Google Shape;306;p2"/>
            <p:cNvCxnSpPr/>
            <p:nvPr/>
          </p:nvCxnSpPr>
          <p:spPr>
            <a:xfrm flipH="1">
              <a:off x="160949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7" name="Google Shape;307;p2"/>
            <p:cNvCxnSpPr/>
            <p:nvPr/>
          </p:nvCxnSpPr>
          <p:spPr>
            <a:xfrm flipH="1">
              <a:off x="169797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8" name="Google Shape;308;p2"/>
            <p:cNvCxnSpPr/>
            <p:nvPr/>
          </p:nvCxnSpPr>
          <p:spPr>
            <a:xfrm flipH="1">
              <a:off x="178645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09" name="Google Shape;309;p2"/>
            <p:cNvCxnSpPr/>
            <p:nvPr/>
          </p:nvCxnSpPr>
          <p:spPr>
            <a:xfrm flipH="1">
              <a:off x="187492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0" name="Google Shape;310;p2"/>
            <p:cNvCxnSpPr/>
            <p:nvPr/>
          </p:nvCxnSpPr>
          <p:spPr>
            <a:xfrm flipH="1">
              <a:off x="196340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1" name="Google Shape;311;p2"/>
            <p:cNvCxnSpPr/>
            <p:nvPr/>
          </p:nvCxnSpPr>
          <p:spPr>
            <a:xfrm flipH="1">
              <a:off x="205188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2" name="Google Shape;312;p2"/>
            <p:cNvCxnSpPr/>
            <p:nvPr/>
          </p:nvCxnSpPr>
          <p:spPr>
            <a:xfrm flipH="1">
              <a:off x="214036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3" name="Google Shape;313;p2"/>
            <p:cNvCxnSpPr/>
            <p:nvPr/>
          </p:nvCxnSpPr>
          <p:spPr>
            <a:xfrm flipH="1">
              <a:off x="222884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4" name="Google Shape;314;p2"/>
            <p:cNvCxnSpPr/>
            <p:nvPr/>
          </p:nvCxnSpPr>
          <p:spPr>
            <a:xfrm flipH="1">
              <a:off x="231731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5" name="Google Shape;315;p2"/>
            <p:cNvCxnSpPr/>
            <p:nvPr/>
          </p:nvCxnSpPr>
          <p:spPr>
            <a:xfrm flipH="1">
              <a:off x="240579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6" name="Google Shape;316;p2"/>
            <p:cNvCxnSpPr/>
            <p:nvPr/>
          </p:nvCxnSpPr>
          <p:spPr>
            <a:xfrm flipH="1">
              <a:off x="249427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7" name="Google Shape;317;p2"/>
            <p:cNvCxnSpPr/>
            <p:nvPr/>
          </p:nvCxnSpPr>
          <p:spPr>
            <a:xfrm flipH="1">
              <a:off x="258275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8" name="Google Shape;318;p2"/>
            <p:cNvCxnSpPr/>
            <p:nvPr/>
          </p:nvCxnSpPr>
          <p:spPr>
            <a:xfrm flipH="1">
              <a:off x="267123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19" name="Google Shape;319;p2"/>
            <p:cNvCxnSpPr/>
            <p:nvPr/>
          </p:nvCxnSpPr>
          <p:spPr>
            <a:xfrm flipH="1">
              <a:off x="275970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0" name="Google Shape;320;p2"/>
            <p:cNvCxnSpPr/>
            <p:nvPr/>
          </p:nvCxnSpPr>
          <p:spPr>
            <a:xfrm flipH="1">
              <a:off x="284818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1" name="Google Shape;321;p2"/>
            <p:cNvCxnSpPr/>
            <p:nvPr/>
          </p:nvCxnSpPr>
          <p:spPr>
            <a:xfrm flipH="1">
              <a:off x="293666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2" name="Google Shape;322;p2"/>
            <p:cNvCxnSpPr/>
            <p:nvPr/>
          </p:nvCxnSpPr>
          <p:spPr>
            <a:xfrm flipH="1">
              <a:off x="302514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3" name="Google Shape;323;p2"/>
            <p:cNvCxnSpPr/>
            <p:nvPr/>
          </p:nvCxnSpPr>
          <p:spPr>
            <a:xfrm flipH="1">
              <a:off x="311362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4" name="Google Shape;324;p2"/>
            <p:cNvCxnSpPr/>
            <p:nvPr/>
          </p:nvCxnSpPr>
          <p:spPr>
            <a:xfrm flipH="1">
              <a:off x="320209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5" name="Google Shape;325;p2"/>
            <p:cNvCxnSpPr/>
            <p:nvPr/>
          </p:nvCxnSpPr>
          <p:spPr>
            <a:xfrm flipH="1">
              <a:off x="329057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6" name="Google Shape;326;p2"/>
            <p:cNvCxnSpPr/>
            <p:nvPr/>
          </p:nvCxnSpPr>
          <p:spPr>
            <a:xfrm flipH="1">
              <a:off x="337905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7" name="Google Shape;327;p2"/>
            <p:cNvCxnSpPr/>
            <p:nvPr/>
          </p:nvCxnSpPr>
          <p:spPr>
            <a:xfrm flipH="1">
              <a:off x="346753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8" name="Google Shape;328;p2"/>
            <p:cNvCxnSpPr/>
            <p:nvPr/>
          </p:nvCxnSpPr>
          <p:spPr>
            <a:xfrm flipH="1">
              <a:off x="355601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29" name="Google Shape;329;p2"/>
            <p:cNvCxnSpPr/>
            <p:nvPr/>
          </p:nvCxnSpPr>
          <p:spPr>
            <a:xfrm flipH="1">
              <a:off x="364448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0" name="Google Shape;330;p2"/>
            <p:cNvCxnSpPr/>
            <p:nvPr/>
          </p:nvCxnSpPr>
          <p:spPr>
            <a:xfrm flipH="1">
              <a:off x="373296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1" name="Google Shape;331;p2"/>
            <p:cNvCxnSpPr/>
            <p:nvPr/>
          </p:nvCxnSpPr>
          <p:spPr>
            <a:xfrm flipH="1">
              <a:off x="382144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2" name="Google Shape;332;p2"/>
            <p:cNvCxnSpPr/>
            <p:nvPr/>
          </p:nvCxnSpPr>
          <p:spPr>
            <a:xfrm flipH="1">
              <a:off x="390992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3" name="Google Shape;333;p2"/>
            <p:cNvCxnSpPr/>
            <p:nvPr/>
          </p:nvCxnSpPr>
          <p:spPr>
            <a:xfrm flipH="1">
              <a:off x="399840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4" name="Google Shape;334;p2"/>
            <p:cNvCxnSpPr/>
            <p:nvPr/>
          </p:nvCxnSpPr>
          <p:spPr>
            <a:xfrm flipH="1">
              <a:off x="408687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5" name="Google Shape;335;p2"/>
            <p:cNvCxnSpPr/>
            <p:nvPr/>
          </p:nvCxnSpPr>
          <p:spPr>
            <a:xfrm flipH="1">
              <a:off x="417535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6" name="Google Shape;336;p2"/>
            <p:cNvCxnSpPr/>
            <p:nvPr/>
          </p:nvCxnSpPr>
          <p:spPr>
            <a:xfrm flipH="1">
              <a:off x="426383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7" name="Google Shape;337;p2"/>
            <p:cNvCxnSpPr/>
            <p:nvPr/>
          </p:nvCxnSpPr>
          <p:spPr>
            <a:xfrm flipH="1">
              <a:off x="435231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8" name="Google Shape;338;p2"/>
            <p:cNvCxnSpPr/>
            <p:nvPr/>
          </p:nvCxnSpPr>
          <p:spPr>
            <a:xfrm flipH="1">
              <a:off x="444079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39" name="Google Shape;339;p2"/>
            <p:cNvCxnSpPr/>
            <p:nvPr/>
          </p:nvCxnSpPr>
          <p:spPr>
            <a:xfrm flipH="1">
              <a:off x="452926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0" name="Google Shape;340;p2"/>
            <p:cNvCxnSpPr/>
            <p:nvPr/>
          </p:nvCxnSpPr>
          <p:spPr>
            <a:xfrm flipH="1">
              <a:off x="461774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1" name="Google Shape;341;p2"/>
            <p:cNvCxnSpPr/>
            <p:nvPr/>
          </p:nvCxnSpPr>
          <p:spPr>
            <a:xfrm flipH="1">
              <a:off x="470622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2" name="Google Shape;342;p2"/>
            <p:cNvCxnSpPr/>
            <p:nvPr/>
          </p:nvCxnSpPr>
          <p:spPr>
            <a:xfrm flipH="1">
              <a:off x="479470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3" name="Google Shape;343;p2"/>
            <p:cNvCxnSpPr/>
            <p:nvPr/>
          </p:nvCxnSpPr>
          <p:spPr>
            <a:xfrm flipH="1">
              <a:off x="488318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4" name="Google Shape;344;p2"/>
            <p:cNvCxnSpPr/>
            <p:nvPr/>
          </p:nvCxnSpPr>
          <p:spPr>
            <a:xfrm flipH="1">
              <a:off x="497165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5" name="Google Shape;345;p2"/>
            <p:cNvCxnSpPr/>
            <p:nvPr/>
          </p:nvCxnSpPr>
          <p:spPr>
            <a:xfrm flipH="1">
              <a:off x="506013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6" name="Google Shape;346;p2"/>
            <p:cNvCxnSpPr/>
            <p:nvPr/>
          </p:nvCxnSpPr>
          <p:spPr>
            <a:xfrm flipH="1">
              <a:off x="514861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7" name="Google Shape;347;p2"/>
            <p:cNvCxnSpPr/>
            <p:nvPr/>
          </p:nvCxnSpPr>
          <p:spPr>
            <a:xfrm flipH="1">
              <a:off x="523709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8" name="Google Shape;348;p2"/>
            <p:cNvCxnSpPr/>
            <p:nvPr/>
          </p:nvCxnSpPr>
          <p:spPr>
            <a:xfrm flipH="1">
              <a:off x="532557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49" name="Google Shape;349;p2"/>
            <p:cNvCxnSpPr/>
            <p:nvPr/>
          </p:nvCxnSpPr>
          <p:spPr>
            <a:xfrm flipH="1">
              <a:off x="541404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0" name="Google Shape;350;p2"/>
            <p:cNvCxnSpPr/>
            <p:nvPr/>
          </p:nvCxnSpPr>
          <p:spPr>
            <a:xfrm flipH="1">
              <a:off x="550252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1" name="Google Shape;351;p2"/>
            <p:cNvCxnSpPr/>
            <p:nvPr/>
          </p:nvCxnSpPr>
          <p:spPr>
            <a:xfrm flipH="1">
              <a:off x="559100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2" name="Google Shape;352;p2"/>
            <p:cNvCxnSpPr/>
            <p:nvPr/>
          </p:nvCxnSpPr>
          <p:spPr>
            <a:xfrm flipH="1">
              <a:off x="567948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3" name="Google Shape;353;p2"/>
            <p:cNvCxnSpPr/>
            <p:nvPr/>
          </p:nvCxnSpPr>
          <p:spPr>
            <a:xfrm flipH="1">
              <a:off x="576796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4" name="Google Shape;354;p2"/>
            <p:cNvCxnSpPr/>
            <p:nvPr/>
          </p:nvCxnSpPr>
          <p:spPr>
            <a:xfrm flipH="1">
              <a:off x="585643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5" name="Google Shape;355;p2"/>
            <p:cNvCxnSpPr/>
            <p:nvPr/>
          </p:nvCxnSpPr>
          <p:spPr>
            <a:xfrm flipH="1">
              <a:off x="594491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6" name="Google Shape;356;p2"/>
            <p:cNvCxnSpPr/>
            <p:nvPr/>
          </p:nvCxnSpPr>
          <p:spPr>
            <a:xfrm flipH="1">
              <a:off x="603339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7" name="Google Shape;357;p2"/>
            <p:cNvCxnSpPr/>
            <p:nvPr/>
          </p:nvCxnSpPr>
          <p:spPr>
            <a:xfrm flipH="1">
              <a:off x="612187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8" name="Google Shape;358;p2"/>
            <p:cNvCxnSpPr/>
            <p:nvPr/>
          </p:nvCxnSpPr>
          <p:spPr>
            <a:xfrm flipH="1">
              <a:off x="621035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59" name="Google Shape;359;p2"/>
            <p:cNvCxnSpPr/>
            <p:nvPr/>
          </p:nvCxnSpPr>
          <p:spPr>
            <a:xfrm flipH="1">
              <a:off x="629882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0" name="Google Shape;360;p2"/>
            <p:cNvCxnSpPr/>
            <p:nvPr/>
          </p:nvCxnSpPr>
          <p:spPr>
            <a:xfrm flipH="1">
              <a:off x="638730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1" name="Google Shape;361;p2"/>
            <p:cNvCxnSpPr/>
            <p:nvPr/>
          </p:nvCxnSpPr>
          <p:spPr>
            <a:xfrm flipH="1">
              <a:off x="647578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2" name="Google Shape;362;p2"/>
            <p:cNvCxnSpPr/>
            <p:nvPr/>
          </p:nvCxnSpPr>
          <p:spPr>
            <a:xfrm flipH="1">
              <a:off x="656426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3" name="Google Shape;363;p2"/>
            <p:cNvCxnSpPr/>
            <p:nvPr/>
          </p:nvCxnSpPr>
          <p:spPr>
            <a:xfrm flipH="1">
              <a:off x="665274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4" name="Google Shape;364;p2"/>
            <p:cNvCxnSpPr/>
            <p:nvPr/>
          </p:nvCxnSpPr>
          <p:spPr>
            <a:xfrm flipH="1">
              <a:off x="674121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5" name="Google Shape;365;p2"/>
            <p:cNvCxnSpPr/>
            <p:nvPr/>
          </p:nvCxnSpPr>
          <p:spPr>
            <a:xfrm flipH="1">
              <a:off x="682969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6" name="Google Shape;366;p2"/>
            <p:cNvCxnSpPr/>
            <p:nvPr/>
          </p:nvCxnSpPr>
          <p:spPr>
            <a:xfrm flipH="1">
              <a:off x="691817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7" name="Google Shape;367;p2"/>
            <p:cNvCxnSpPr/>
            <p:nvPr/>
          </p:nvCxnSpPr>
          <p:spPr>
            <a:xfrm flipH="1">
              <a:off x="700665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8" name="Google Shape;368;p2"/>
            <p:cNvCxnSpPr/>
            <p:nvPr/>
          </p:nvCxnSpPr>
          <p:spPr>
            <a:xfrm flipH="1">
              <a:off x="709513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69" name="Google Shape;369;p2"/>
            <p:cNvCxnSpPr/>
            <p:nvPr/>
          </p:nvCxnSpPr>
          <p:spPr>
            <a:xfrm flipH="1">
              <a:off x="718360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0" name="Google Shape;370;p2"/>
            <p:cNvCxnSpPr/>
            <p:nvPr/>
          </p:nvCxnSpPr>
          <p:spPr>
            <a:xfrm flipH="1">
              <a:off x="727208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1" name="Google Shape;371;p2"/>
            <p:cNvCxnSpPr/>
            <p:nvPr/>
          </p:nvCxnSpPr>
          <p:spPr>
            <a:xfrm flipH="1">
              <a:off x="736056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2" name="Google Shape;372;p2"/>
            <p:cNvCxnSpPr/>
            <p:nvPr/>
          </p:nvCxnSpPr>
          <p:spPr>
            <a:xfrm flipH="1">
              <a:off x="744904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3" name="Google Shape;373;p2"/>
            <p:cNvCxnSpPr/>
            <p:nvPr/>
          </p:nvCxnSpPr>
          <p:spPr>
            <a:xfrm flipH="1">
              <a:off x="753752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4" name="Google Shape;374;p2"/>
            <p:cNvCxnSpPr/>
            <p:nvPr/>
          </p:nvCxnSpPr>
          <p:spPr>
            <a:xfrm flipH="1">
              <a:off x="762599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5" name="Google Shape;375;p2"/>
            <p:cNvCxnSpPr/>
            <p:nvPr/>
          </p:nvCxnSpPr>
          <p:spPr>
            <a:xfrm flipH="1">
              <a:off x="771447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6" name="Google Shape;376;p2"/>
            <p:cNvCxnSpPr/>
            <p:nvPr/>
          </p:nvCxnSpPr>
          <p:spPr>
            <a:xfrm flipH="1">
              <a:off x="780295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7" name="Google Shape;377;p2"/>
            <p:cNvCxnSpPr/>
            <p:nvPr/>
          </p:nvCxnSpPr>
          <p:spPr>
            <a:xfrm flipH="1">
              <a:off x="789143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8" name="Google Shape;378;p2"/>
            <p:cNvCxnSpPr/>
            <p:nvPr/>
          </p:nvCxnSpPr>
          <p:spPr>
            <a:xfrm flipH="1">
              <a:off x="797991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79" name="Google Shape;379;p2"/>
            <p:cNvCxnSpPr/>
            <p:nvPr/>
          </p:nvCxnSpPr>
          <p:spPr>
            <a:xfrm flipH="1">
              <a:off x="8068389"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80" name="Google Shape;380;p2"/>
            <p:cNvCxnSpPr/>
            <p:nvPr/>
          </p:nvCxnSpPr>
          <p:spPr>
            <a:xfrm flipH="1">
              <a:off x="8156867"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81" name="Google Shape;381;p2"/>
            <p:cNvCxnSpPr/>
            <p:nvPr/>
          </p:nvCxnSpPr>
          <p:spPr>
            <a:xfrm flipH="1">
              <a:off x="8245345"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82" name="Google Shape;382;p2"/>
            <p:cNvCxnSpPr/>
            <p:nvPr/>
          </p:nvCxnSpPr>
          <p:spPr>
            <a:xfrm flipH="1">
              <a:off x="8333823"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83" name="Google Shape;383;p2"/>
            <p:cNvCxnSpPr/>
            <p:nvPr/>
          </p:nvCxnSpPr>
          <p:spPr>
            <a:xfrm flipH="1">
              <a:off x="8422301" y="4518000"/>
              <a:ext cx="2340000" cy="2340000"/>
            </a:xfrm>
            <a:prstGeom prst="straightConnector1">
              <a:avLst/>
            </a:prstGeom>
            <a:noFill/>
            <a:ln w="9525" cap="flat" cmpd="sng">
              <a:solidFill>
                <a:srgbClr val="2462D1"/>
              </a:solidFill>
              <a:prstDash val="solid"/>
              <a:miter lim="800000"/>
              <a:headEnd type="none" w="sm" len="sm"/>
              <a:tailEnd type="none" w="sm" len="sm"/>
            </a:ln>
          </p:spPr>
        </p:cxnSp>
        <p:cxnSp>
          <p:nvCxnSpPr>
            <p:cNvPr id="384" name="Google Shape;384;p2"/>
            <p:cNvCxnSpPr/>
            <p:nvPr/>
          </p:nvCxnSpPr>
          <p:spPr>
            <a:xfrm flipH="1">
              <a:off x="8510814" y="4518000"/>
              <a:ext cx="2340000" cy="2340000"/>
            </a:xfrm>
            <a:prstGeom prst="straightConnector1">
              <a:avLst/>
            </a:prstGeom>
            <a:noFill/>
            <a:ln w="9525" cap="flat" cmpd="sng">
              <a:solidFill>
                <a:srgbClr val="2462D1"/>
              </a:solidFill>
              <a:prstDash val="solid"/>
              <a:miter lim="800000"/>
              <a:headEnd type="none" w="sm" len="sm"/>
              <a:tailEnd type="none" w="sm" len="sm"/>
            </a:ln>
          </p:spPr>
        </p:cxnSp>
      </p:grpSp>
      <p:pic>
        <p:nvPicPr>
          <p:cNvPr id="385" name="Google Shape;385;p2"/>
          <p:cNvPicPr preferRelativeResize="0"/>
          <p:nvPr/>
        </p:nvPicPr>
        <p:blipFill rotWithShape="1">
          <a:blip r:embed="rId5">
            <a:alphaModFix/>
          </a:blip>
          <a:srcRect l="10027" r="10027"/>
          <a:stretch/>
        </p:blipFill>
        <p:spPr>
          <a:xfrm>
            <a:off x="7405886" y="2366980"/>
            <a:ext cx="3786668" cy="3786665"/>
          </a:xfrm>
          <a:prstGeom prst="ellipse">
            <a:avLst/>
          </a:prstGeom>
          <a:noFill/>
          <a:ln>
            <a:noFill/>
          </a:ln>
        </p:spPr>
      </p:pic>
      <p:sp>
        <p:nvSpPr>
          <p:cNvPr id="386" name="Google Shape;386;p2"/>
          <p:cNvSpPr txBox="1"/>
          <p:nvPr/>
        </p:nvSpPr>
        <p:spPr>
          <a:xfrm>
            <a:off x="576183" y="540000"/>
            <a:ext cx="8494693" cy="75093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D3748"/>
              </a:buClr>
              <a:buSzPts val="4000"/>
              <a:buFont typeface="DM Sans"/>
              <a:buNone/>
            </a:pPr>
            <a:r>
              <a:rPr lang="en-US" sz="4000" b="1" i="0" u="none" strike="noStrike" cap="none" dirty="0">
                <a:solidFill>
                  <a:srgbClr val="2D3748"/>
                </a:solidFill>
                <a:latin typeface="Archivo" pitchFamily="2" charset="77"/>
                <a:ea typeface="DM Sans"/>
                <a:cs typeface="Archivo" pitchFamily="2" charset="77"/>
                <a:sym typeface="DM Sans"/>
              </a:rPr>
              <a:t>Our Mission</a:t>
            </a:r>
            <a:endParaRPr sz="1400" b="0" i="0" u="none" strike="noStrike" cap="none" dirty="0">
              <a:solidFill>
                <a:srgbClr val="000000"/>
              </a:solidFill>
              <a:latin typeface="Archivo" pitchFamily="2" charset="77"/>
              <a:cs typeface="Archivo" pitchFamily="2" charset="77"/>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202C"/>
        </a:solidFill>
        <a:effectLst/>
      </p:bgPr>
    </p:bg>
    <p:spTree>
      <p:nvGrpSpPr>
        <p:cNvPr id="1" name="Shape 135"/>
        <p:cNvGrpSpPr/>
        <p:nvPr/>
      </p:nvGrpSpPr>
      <p:grpSpPr>
        <a:xfrm>
          <a:off x="0" y="0"/>
          <a:ext cx="0" cy="0"/>
          <a:chOff x="0" y="0"/>
          <a:chExt cx="0" cy="0"/>
        </a:xfrm>
      </p:grpSpPr>
      <p:sp>
        <p:nvSpPr>
          <p:cNvPr id="9" name="TextBox 8">
            <a:extLst>
              <a:ext uri="{FF2B5EF4-FFF2-40B4-BE49-F238E27FC236}">
                <a16:creationId xmlns:a16="http://schemas.microsoft.com/office/drawing/2014/main" id="{CD601820-320F-E996-08E5-0FF7B3A50356}"/>
              </a:ext>
            </a:extLst>
          </p:cNvPr>
          <p:cNvSpPr txBox="1"/>
          <p:nvPr/>
        </p:nvSpPr>
        <p:spPr>
          <a:xfrm>
            <a:off x="996468" y="2802857"/>
            <a:ext cx="4754026" cy="1569660"/>
          </a:xfrm>
          <a:prstGeom prst="rect">
            <a:avLst/>
          </a:prstGeom>
          <a:noFill/>
        </p:spPr>
        <p:txBody>
          <a:bodyPr wrap="square" rtlCol="0">
            <a:spAutoFit/>
          </a:bodyPr>
          <a:lstStyle/>
          <a:p>
            <a:r>
              <a:rPr lang="en-US" sz="4800" b="1" dirty="0">
                <a:solidFill>
                  <a:schemeClr val="bg1"/>
                </a:solidFill>
                <a:latin typeface="Archivo" pitchFamily="2" charset="77"/>
                <a:cs typeface="Archivo" pitchFamily="2" charset="77"/>
              </a:rPr>
              <a:t>Client Stories</a:t>
            </a:r>
          </a:p>
          <a:p>
            <a:endParaRPr lang="en-US" sz="4800" b="1" dirty="0">
              <a:solidFill>
                <a:schemeClr val="bg1"/>
              </a:solidFill>
              <a:latin typeface="Archivo" pitchFamily="2" charset="77"/>
              <a:cs typeface="Archivo" pitchFamily="2" charset="77"/>
            </a:endParaRPr>
          </a:p>
        </p:txBody>
      </p:sp>
      <p:pic>
        <p:nvPicPr>
          <p:cNvPr id="13" name="Picture 12" descr="A screenshot of a computer&#10;&#10;Description automatically generated">
            <a:extLst>
              <a:ext uri="{FF2B5EF4-FFF2-40B4-BE49-F238E27FC236}">
                <a16:creationId xmlns:a16="http://schemas.microsoft.com/office/drawing/2014/main" id="{CC6C7817-E57B-7C3D-34FB-D628EBC6112A}"/>
              </a:ext>
            </a:extLst>
          </p:cNvPr>
          <p:cNvPicPr>
            <a:picLocks noChangeAspect="1"/>
          </p:cNvPicPr>
          <p:nvPr/>
        </p:nvPicPr>
        <p:blipFill>
          <a:blip r:embed="rId3"/>
          <a:stretch>
            <a:fillRect/>
          </a:stretch>
        </p:blipFill>
        <p:spPr>
          <a:xfrm>
            <a:off x="7188200" y="11637"/>
            <a:ext cx="5003800" cy="6858000"/>
          </a:xfrm>
          <a:prstGeom prst="rect">
            <a:avLst/>
          </a:prstGeom>
        </p:spPr>
      </p:pic>
      <p:pic>
        <p:nvPicPr>
          <p:cNvPr id="3" name="Google Shape;572;p3">
            <a:extLst>
              <a:ext uri="{FF2B5EF4-FFF2-40B4-BE49-F238E27FC236}">
                <a16:creationId xmlns:a16="http://schemas.microsoft.com/office/drawing/2014/main" id="{FFC0CBC1-A2A0-092B-9116-D8292A4D405D}"/>
              </a:ext>
            </a:extLst>
          </p:cNvPr>
          <p:cNvPicPr preferRelativeResize="0"/>
          <p:nvPr/>
        </p:nvPicPr>
        <p:blipFill rotWithShape="1">
          <a:blip r:embed="rId4">
            <a:alphaModFix/>
          </a:blip>
          <a:srcRect/>
          <a:stretch/>
        </p:blipFill>
        <p:spPr>
          <a:xfrm>
            <a:off x="1101572" y="5347915"/>
            <a:ext cx="1625600" cy="355600"/>
          </a:xfrm>
          <a:prstGeom prst="rect">
            <a:avLst/>
          </a:prstGeom>
          <a:noFill/>
          <a:ln>
            <a:noFill/>
          </a:ln>
        </p:spPr>
      </p:pic>
    </p:spTree>
    <p:extLst>
      <p:ext uri="{BB962C8B-B14F-4D97-AF65-F5344CB8AC3E}">
        <p14:creationId xmlns:p14="http://schemas.microsoft.com/office/powerpoint/2010/main" val="4179421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7fcc328e70_1_126"/>
          <p:cNvSpPr/>
          <p:nvPr/>
        </p:nvSpPr>
        <p:spPr>
          <a:xfrm>
            <a:off x="1" y="-1"/>
            <a:ext cx="4277400" cy="4564200"/>
          </a:xfrm>
          <a:prstGeom prst="rect">
            <a:avLst/>
          </a:prstGeom>
          <a:solidFill>
            <a:srgbClr val="1A20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82" name="Google Shape;682;g27fcc328e70_1_126"/>
          <p:cNvPicPr preferRelativeResize="0"/>
          <p:nvPr/>
        </p:nvPicPr>
        <p:blipFill rotWithShape="1">
          <a:blip r:embed="rId3">
            <a:alphaModFix/>
          </a:blip>
          <a:srcRect l="21359" r="940"/>
          <a:stretch/>
        </p:blipFill>
        <p:spPr>
          <a:xfrm>
            <a:off x="0" y="4564251"/>
            <a:ext cx="4277532" cy="2293750"/>
          </a:xfrm>
          <a:prstGeom prst="rect">
            <a:avLst/>
          </a:prstGeom>
          <a:noFill/>
          <a:ln>
            <a:noFill/>
          </a:ln>
        </p:spPr>
      </p:pic>
      <p:sp>
        <p:nvSpPr>
          <p:cNvPr id="683" name="Google Shape;683;g27fcc328e70_1_126"/>
          <p:cNvSpPr txBox="1"/>
          <p:nvPr/>
        </p:nvSpPr>
        <p:spPr>
          <a:xfrm>
            <a:off x="831575" y="1871075"/>
            <a:ext cx="3073500" cy="15084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2300" b="1">
                <a:solidFill>
                  <a:srgbClr val="FFFFFF"/>
                </a:solidFill>
                <a:latin typeface="DM Sans"/>
                <a:ea typeface="DM Sans"/>
                <a:cs typeface="DM Sans"/>
                <a:sym typeface="DM Sans"/>
              </a:rPr>
              <a:t>KCI Construction Streamlines Lead Management with ProjectMark</a:t>
            </a:r>
            <a:endParaRPr sz="2300" b="1">
              <a:solidFill>
                <a:srgbClr val="FFFFFF"/>
              </a:solidFill>
              <a:latin typeface="DM Sans"/>
              <a:ea typeface="DM Sans"/>
              <a:cs typeface="DM Sans"/>
              <a:sym typeface="DM Sans"/>
            </a:endParaRPr>
          </a:p>
        </p:txBody>
      </p:sp>
      <p:sp>
        <p:nvSpPr>
          <p:cNvPr id="684" name="Google Shape;684;g27fcc328e70_1_126"/>
          <p:cNvSpPr txBox="1"/>
          <p:nvPr/>
        </p:nvSpPr>
        <p:spPr>
          <a:xfrm>
            <a:off x="48119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A Little Bit About KCI Construction</a:t>
            </a:r>
            <a:endParaRPr sz="1200" b="0" i="0" u="none" strike="noStrike" cap="none">
              <a:solidFill>
                <a:srgbClr val="000000"/>
              </a:solidFill>
              <a:latin typeface="Arial"/>
              <a:ea typeface="Arial"/>
              <a:cs typeface="Arial"/>
              <a:sym typeface="Arial"/>
            </a:endParaRPr>
          </a:p>
        </p:txBody>
      </p:sp>
      <p:sp>
        <p:nvSpPr>
          <p:cNvPr id="685" name="Google Shape;685;g27fcc328e70_1_126"/>
          <p:cNvSpPr txBox="1"/>
          <p:nvPr/>
        </p:nvSpPr>
        <p:spPr>
          <a:xfrm>
            <a:off x="4811975" y="744502"/>
            <a:ext cx="3405000" cy="13359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dirty="0">
                <a:solidFill>
                  <a:srgbClr val="2D3748"/>
                </a:solidFill>
                <a:latin typeface="DM Sans"/>
                <a:ea typeface="DM Sans"/>
                <a:cs typeface="DM Sans"/>
                <a:sym typeface="DM Sans"/>
              </a:rPr>
              <a:t>Founded in 1922, KCI Construction has grown into a leading construction firm known for its self-performing capabilities in general, concrete, and carpentry construction. They offer comprehensive construction services as a general contractor, construction manager, and design-builder. KCI Construction prides itself on quality, safety, and client satisfaction, serving a wide range of markets including schools, hospitals, highways, and bridges.</a:t>
            </a:r>
            <a:endParaRPr sz="800" b="0" i="0" u="none" strike="noStrike" cap="none" dirty="0">
              <a:solidFill>
                <a:srgbClr val="000000"/>
              </a:solidFill>
              <a:latin typeface="Arial"/>
              <a:ea typeface="Arial"/>
              <a:cs typeface="Arial"/>
              <a:sym typeface="Arial"/>
            </a:endParaRPr>
          </a:p>
        </p:txBody>
      </p:sp>
      <p:sp>
        <p:nvSpPr>
          <p:cNvPr id="686" name="Google Shape;686;g27fcc328e70_1_126"/>
          <p:cNvSpPr txBox="1"/>
          <p:nvPr/>
        </p:nvSpPr>
        <p:spPr>
          <a:xfrm>
            <a:off x="4811975" y="2175824"/>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Overcoming “Vanilla” CRM Challenges</a:t>
            </a:r>
            <a:endParaRPr sz="1200" b="0" i="0" u="none" strike="noStrike" cap="none">
              <a:solidFill>
                <a:srgbClr val="000000"/>
              </a:solidFill>
              <a:latin typeface="Arial"/>
              <a:ea typeface="Arial"/>
              <a:cs typeface="Arial"/>
              <a:sym typeface="Arial"/>
            </a:endParaRPr>
          </a:p>
        </p:txBody>
      </p:sp>
      <p:sp>
        <p:nvSpPr>
          <p:cNvPr id="687" name="Google Shape;687;g27fcc328e70_1_126"/>
          <p:cNvSpPr txBox="1"/>
          <p:nvPr/>
        </p:nvSpPr>
        <p:spPr>
          <a:xfrm>
            <a:off x="4811975" y="2420526"/>
            <a:ext cx="3405000" cy="16563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KCI Construction needed a solution to accurately track lead opportunities, their sources, and the time spent in pursuit. Their previous CRM system was cumbersome and difficult to navigate, making it hard for the team to efficiently generate high-quality marketing materials and RFP responses. Reporting was particularly problematic, often leading to errors and delays. The system also lacked easy customization, which was crucial for creating tailored proposals and marketing collateral. KCI Construction sought a user-friendly solution that could handle the specific demands of the construction industry.</a:t>
            </a:r>
            <a:endParaRPr sz="800" b="0" i="0" u="none" strike="noStrike" cap="none">
              <a:solidFill>
                <a:srgbClr val="000000"/>
              </a:solidFill>
              <a:latin typeface="Arial"/>
              <a:ea typeface="Arial"/>
              <a:cs typeface="Arial"/>
              <a:sym typeface="Arial"/>
            </a:endParaRPr>
          </a:p>
        </p:txBody>
      </p:sp>
      <p:sp>
        <p:nvSpPr>
          <p:cNvPr id="688" name="Google Shape;688;g27fcc328e70_1_126"/>
          <p:cNvSpPr txBox="1"/>
          <p:nvPr/>
        </p:nvSpPr>
        <p:spPr>
          <a:xfrm>
            <a:off x="4811975" y="4186949"/>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Transitioning to ProjectMark</a:t>
            </a:r>
            <a:endParaRPr sz="1200" b="0" i="0" u="none" strike="noStrike" cap="none">
              <a:solidFill>
                <a:srgbClr val="000000"/>
              </a:solidFill>
              <a:latin typeface="Arial"/>
              <a:ea typeface="Arial"/>
              <a:cs typeface="Arial"/>
              <a:sym typeface="Arial"/>
            </a:endParaRPr>
          </a:p>
        </p:txBody>
      </p:sp>
      <p:sp>
        <p:nvSpPr>
          <p:cNvPr id="689" name="Google Shape;689;g27fcc328e70_1_126"/>
          <p:cNvSpPr txBox="1"/>
          <p:nvPr/>
        </p:nvSpPr>
        <p:spPr>
          <a:xfrm>
            <a:off x="4811975" y="4431651"/>
            <a:ext cx="3405000" cy="19764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KCI Construction selected ProjectMark because of its intuitive interface and robust features that are tailored to the unique demands of the construction industry. The landing pages are intuitive, and the information is easy to read through. ProjectMark facilitated a smooth transition from their previous CRM system, with easy data input and customization options that significantly improved workflow efficiency. The platform enabled KCI Construction to accurately track lead opportunities, sync and sort contacts, and utilize historical data to create proposal materials quickly and efficiently. The user-friendly nature of ProjectMark allowed team members to adapt quickly, minimizing downtime and maximizing productivity.</a:t>
            </a:r>
            <a:endParaRPr sz="800" b="0" i="0" u="none" strike="noStrike" cap="none">
              <a:solidFill>
                <a:srgbClr val="000000"/>
              </a:solidFill>
              <a:latin typeface="Arial"/>
              <a:ea typeface="Arial"/>
              <a:cs typeface="Arial"/>
              <a:sym typeface="Arial"/>
            </a:endParaRPr>
          </a:p>
        </p:txBody>
      </p:sp>
      <p:sp>
        <p:nvSpPr>
          <p:cNvPr id="690" name="Google Shape;690;g27fcc328e70_1_126"/>
          <p:cNvSpPr txBox="1"/>
          <p:nvPr/>
        </p:nvSpPr>
        <p:spPr>
          <a:xfrm>
            <a:off x="832373" y="776700"/>
            <a:ext cx="2791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chivo"/>
              <a:buNone/>
            </a:pPr>
            <a:r>
              <a:rPr lang="en-US" sz="1600">
                <a:solidFill>
                  <a:srgbClr val="FFFFFF"/>
                </a:solidFill>
                <a:latin typeface="Archivo"/>
                <a:ea typeface="Archivo"/>
                <a:cs typeface="Archivo"/>
                <a:sym typeface="Archivo"/>
              </a:rPr>
              <a:t>KCI Construction</a:t>
            </a:r>
            <a:endParaRPr sz="1600" i="0" u="none" strike="noStrike" cap="none">
              <a:solidFill>
                <a:srgbClr val="000000"/>
              </a:solidFill>
            </a:endParaRPr>
          </a:p>
        </p:txBody>
      </p:sp>
      <p:sp>
        <p:nvSpPr>
          <p:cNvPr id="691" name="Google Shape;691;g27fcc328e70_1_126"/>
          <p:cNvSpPr txBox="1"/>
          <p:nvPr/>
        </p:nvSpPr>
        <p:spPr>
          <a:xfrm>
            <a:off x="831584" y="620216"/>
            <a:ext cx="1622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400"/>
              <a:buFont typeface="DM Sans"/>
              <a:buNone/>
            </a:pPr>
            <a:r>
              <a:rPr lang="en-US" sz="1000" b="0" i="0" u="none" strike="noStrike" cap="none">
                <a:solidFill>
                  <a:srgbClr val="2462D1"/>
                </a:solidFill>
                <a:latin typeface="DM Sans"/>
                <a:ea typeface="DM Sans"/>
                <a:cs typeface="DM Sans"/>
                <a:sym typeface="DM Sans"/>
              </a:rPr>
              <a:t>CASE STUDY</a:t>
            </a:r>
            <a:endParaRPr sz="1000" b="0" i="0" u="none" strike="noStrike" cap="none">
              <a:solidFill>
                <a:srgbClr val="000000"/>
              </a:solidFill>
              <a:latin typeface="Arial"/>
              <a:ea typeface="Arial"/>
              <a:cs typeface="Arial"/>
              <a:sym typeface="Arial"/>
            </a:endParaRPr>
          </a:p>
        </p:txBody>
      </p:sp>
      <p:sp>
        <p:nvSpPr>
          <p:cNvPr id="692" name="Google Shape;692;g27fcc328e70_1_126"/>
          <p:cNvSpPr/>
          <p:nvPr/>
        </p:nvSpPr>
        <p:spPr>
          <a:xfrm>
            <a:off x="8323525" y="3883775"/>
            <a:ext cx="3868500" cy="2609700"/>
          </a:xfrm>
          <a:prstGeom prst="rect">
            <a:avLst/>
          </a:prstGeom>
          <a:solidFill>
            <a:srgbClr val="CBD5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693" name="Google Shape;693;g27fcc328e70_1_126"/>
          <p:cNvSpPr txBox="1"/>
          <p:nvPr/>
        </p:nvSpPr>
        <p:spPr>
          <a:xfrm>
            <a:off x="8727325" y="4153300"/>
            <a:ext cx="3073500" cy="16731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b="1" i="1">
                <a:solidFill>
                  <a:srgbClr val="2D3748"/>
                </a:solidFill>
                <a:latin typeface="DM Sans"/>
                <a:ea typeface="DM Sans"/>
                <a:cs typeface="DM Sans"/>
                <a:sym typeface="DM Sans"/>
              </a:rPr>
              <a:t>ProjectMark has been instrumental in accurately tracking lead opportunities and their sources. The user-friendly interface and the construction-friendly terminology have made it easy for our team to adopt and utilize effectively."</a:t>
            </a:r>
            <a:endParaRPr sz="1300" b="1" i="1">
              <a:solidFill>
                <a:srgbClr val="2D3748"/>
              </a:solidFill>
              <a:latin typeface="DM Sans"/>
              <a:ea typeface="DM Sans"/>
              <a:cs typeface="DM Sans"/>
              <a:sym typeface="DM Sans"/>
            </a:endParaRPr>
          </a:p>
        </p:txBody>
      </p:sp>
      <p:sp>
        <p:nvSpPr>
          <p:cNvPr id="694" name="Google Shape;694;g27fcc328e70_1_126"/>
          <p:cNvSpPr txBox="1"/>
          <p:nvPr/>
        </p:nvSpPr>
        <p:spPr>
          <a:xfrm>
            <a:off x="8417199" y="3906611"/>
            <a:ext cx="629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5400" b="1" i="0" u="none" strike="noStrike" cap="none">
                <a:solidFill>
                  <a:srgbClr val="718096"/>
                </a:solidFill>
                <a:latin typeface="DM Sans"/>
                <a:ea typeface="DM Sans"/>
                <a:cs typeface="DM Sans"/>
                <a:sym typeface="DM Sans"/>
              </a:rPr>
              <a:t>“</a:t>
            </a:r>
            <a:endParaRPr sz="1400" b="0" i="0" u="none" strike="noStrike" cap="none">
              <a:solidFill>
                <a:srgbClr val="000000"/>
              </a:solidFill>
              <a:latin typeface="Arial"/>
              <a:ea typeface="Arial"/>
              <a:cs typeface="Arial"/>
              <a:sym typeface="Arial"/>
            </a:endParaRPr>
          </a:p>
        </p:txBody>
      </p:sp>
      <p:sp>
        <p:nvSpPr>
          <p:cNvPr id="695" name="Google Shape;695;g27fcc328e70_1_126"/>
          <p:cNvSpPr txBox="1"/>
          <p:nvPr/>
        </p:nvSpPr>
        <p:spPr>
          <a:xfrm>
            <a:off x="8751436" y="5901482"/>
            <a:ext cx="1247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000" b="1">
                <a:solidFill>
                  <a:srgbClr val="2462D1"/>
                </a:solidFill>
                <a:latin typeface="DM Sans"/>
                <a:ea typeface="DM Sans"/>
                <a:cs typeface="DM Sans"/>
                <a:sym typeface="DM Sans"/>
              </a:rPr>
              <a:t>Stacie Ramos</a:t>
            </a:r>
            <a:endParaRPr sz="1400" b="0" i="0" u="none" strike="noStrike" cap="none">
              <a:solidFill>
                <a:srgbClr val="000000"/>
              </a:solidFill>
              <a:latin typeface="Arial"/>
              <a:ea typeface="Arial"/>
              <a:cs typeface="Arial"/>
              <a:sym typeface="Arial"/>
            </a:endParaRPr>
          </a:p>
        </p:txBody>
      </p:sp>
      <p:sp>
        <p:nvSpPr>
          <p:cNvPr id="696" name="Google Shape;696;g27fcc328e70_1_126"/>
          <p:cNvSpPr txBox="1"/>
          <p:nvPr/>
        </p:nvSpPr>
        <p:spPr>
          <a:xfrm>
            <a:off x="8751436" y="6066056"/>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a:solidFill>
                  <a:srgbClr val="718096"/>
                </a:solidFill>
                <a:latin typeface="DM Sans"/>
                <a:ea typeface="DM Sans"/>
                <a:cs typeface="DM Sans"/>
                <a:sym typeface="DM Sans"/>
              </a:rPr>
              <a:t>PRECONSTRUCTION MANAGER</a:t>
            </a:r>
            <a:endParaRPr sz="700" b="0" i="0" u="none" strike="noStrike" cap="none">
              <a:solidFill>
                <a:srgbClr val="718096"/>
              </a:solidFill>
              <a:latin typeface="Arial"/>
              <a:ea typeface="Arial"/>
              <a:cs typeface="Arial"/>
              <a:sym typeface="Arial"/>
            </a:endParaRPr>
          </a:p>
        </p:txBody>
      </p:sp>
      <p:sp>
        <p:nvSpPr>
          <p:cNvPr id="697" name="Google Shape;697;g27fcc328e70_1_126"/>
          <p:cNvSpPr txBox="1"/>
          <p:nvPr/>
        </p:nvSpPr>
        <p:spPr>
          <a:xfrm>
            <a:off x="84072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Key Outcomes</a:t>
            </a:r>
            <a:endParaRPr sz="1200" b="0" i="0" u="none" strike="noStrike" cap="none">
              <a:solidFill>
                <a:srgbClr val="000000"/>
              </a:solidFill>
              <a:latin typeface="Arial"/>
              <a:ea typeface="Arial"/>
              <a:cs typeface="Arial"/>
              <a:sym typeface="Arial"/>
            </a:endParaRPr>
          </a:p>
        </p:txBody>
      </p:sp>
      <p:sp>
        <p:nvSpPr>
          <p:cNvPr id="698" name="Google Shape;698;g27fcc328e70_1_126"/>
          <p:cNvSpPr txBox="1"/>
          <p:nvPr/>
        </p:nvSpPr>
        <p:spPr>
          <a:xfrm>
            <a:off x="8407275" y="744502"/>
            <a:ext cx="3405000" cy="278226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800" dirty="0">
                <a:solidFill>
                  <a:srgbClr val="2D3748"/>
                </a:solidFill>
                <a:latin typeface="DM Sans"/>
                <a:ea typeface="DM Sans"/>
                <a:cs typeface="DM Sans"/>
                <a:sym typeface="DM Sans"/>
              </a:rPr>
              <a:t>Implementing </a:t>
            </a:r>
            <a:r>
              <a:rPr lang="en-US" sz="800" dirty="0" err="1">
                <a:solidFill>
                  <a:srgbClr val="2D3748"/>
                </a:solidFill>
                <a:latin typeface="DM Sans"/>
                <a:ea typeface="DM Sans"/>
                <a:cs typeface="DM Sans"/>
                <a:sym typeface="DM Sans"/>
              </a:rPr>
              <a:t>ProjectMark</a:t>
            </a:r>
            <a:r>
              <a:rPr lang="en-US" sz="800" dirty="0">
                <a:solidFill>
                  <a:srgbClr val="2D3748"/>
                </a:solidFill>
                <a:latin typeface="DM Sans"/>
                <a:ea typeface="DM Sans"/>
                <a:cs typeface="DM Sans"/>
                <a:sym typeface="DM Sans"/>
              </a:rPr>
              <a:t> brought about significant changes at KCI Construction:</a:t>
            </a:r>
            <a:endParaRPr lang="en-CA" sz="800" dirty="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endParaRPr lang="en-US"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r>
              <a:rPr lang="en-CA" sz="800" b="1" dirty="0">
                <a:solidFill>
                  <a:srgbClr val="2D3748"/>
                </a:solidFill>
                <a:latin typeface="DM Sans"/>
                <a:ea typeface="DM Sans"/>
                <a:cs typeface="DM Sans"/>
                <a:sym typeface="DM Sans"/>
              </a:rPr>
              <a:t>- Improved Tracking and Decision-Making:</a:t>
            </a:r>
            <a:r>
              <a:rPr lang="en-CA" sz="800" dirty="0">
                <a:solidFill>
                  <a:srgbClr val="2D3748"/>
                </a:solidFill>
                <a:latin typeface="DM Sans"/>
                <a:ea typeface="DM Sans"/>
                <a:cs typeface="DM Sans"/>
                <a:sym typeface="DM Sans"/>
              </a:rPr>
              <a:t> The platform enabled the team to create new opportunities quickly and use that information for internal decision-making.</a:t>
            </a:r>
          </a:p>
          <a:p>
            <a:pPr marL="457200" lvl="0" indent="0" algn="l" rtl="0">
              <a:lnSpc>
                <a:spcPct val="115000"/>
              </a:lnSpc>
              <a:spcBef>
                <a:spcPts val="0"/>
              </a:spcBef>
              <a:spcAft>
                <a:spcPts val="0"/>
              </a:spcAft>
              <a:buClr>
                <a:schemeClr val="dk1"/>
              </a:buClr>
              <a:buSzPts val="1100"/>
              <a:buFont typeface="Arial"/>
              <a:buNone/>
            </a:pPr>
            <a:endParaRPr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r>
              <a:rPr lang="en-US" sz="800" b="1" dirty="0">
                <a:solidFill>
                  <a:srgbClr val="2D3748"/>
                </a:solidFill>
                <a:latin typeface="DM Sans"/>
                <a:ea typeface="DM Sans"/>
                <a:cs typeface="DM Sans"/>
                <a:sym typeface="DM Sans"/>
              </a:rPr>
              <a:t>- Enhanced Collaboration:</a:t>
            </a:r>
            <a:r>
              <a:rPr lang="en-US" sz="800" dirty="0">
                <a:solidFill>
                  <a:srgbClr val="2D3748"/>
                </a:solidFill>
                <a:latin typeface="DM Sans"/>
                <a:ea typeface="DM Sans"/>
                <a:cs typeface="DM Sans"/>
                <a:sym typeface="DM Sans"/>
              </a:rPr>
              <a:t> It provided a single location to store client contacts, share leads on opportunities, and keep notes for others to reference.</a:t>
            </a:r>
            <a:endParaRPr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endParaRPr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r>
              <a:rPr lang="en-US" sz="800" b="1" dirty="0">
                <a:solidFill>
                  <a:srgbClr val="2D3748"/>
                </a:solidFill>
                <a:latin typeface="DM Sans"/>
                <a:ea typeface="DM Sans"/>
                <a:cs typeface="DM Sans"/>
                <a:sym typeface="DM Sans"/>
              </a:rPr>
              <a:t>- Ease of Use:</a:t>
            </a:r>
            <a:r>
              <a:rPr lang="en-US" sz="800" dirty="0">
                <a:solidFill>
                  <a:srgbClr val="2D3748"/>
                </a:solidFill>
                <a:latin typeface="DM Sans"/>
                <a:ea typeface="DM Sans"/>
                <a:cs typeface="DM Sans"/>
                <a:sym typeface="DM Sans"/>
              </a:rPr>
              <a:t> Learning to use </a:t>
            </a:r>
            <a:r>
              <a:rPr lang="en-US" sz="800" dirty="0" err="1">
                <a:solidFill>
                  <a:srgbClr val="2D3748"/>
                </a:solidFill>
                <a:latin typeface="DM Sans"/>
                <a:ea typeface="DM Sans"/>
                <a:cs typeface="DM Sans"/>
                <a:sym typeface="DM Sans"/>
              </a:rPr>
              <a:t>ProjectMark</a:t>
            </a:r>
            <a:r>
              <a:rPr lang="en-US" sz="800" dirty="0">
                <a:solidFill>
                  <a:srgbClr val="2D3748"/>
                </a:solidFill>
                <a:latin typeface="DM Sans"/>
                <a:ea typeface="DM Sans"/>
                <a:cs typeface="DM Sans"/>
                <a:sym typeface="DM Sans"/>
              </a:rPr>
              <a:t> was very easy, making it straightforward for the team to adopt.</a:t>
            </a:r>
            <a:endParaRPr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endParaRPr sz="800" dirty="0">
              <a:solidFill>
                <a:srgbClr val="2D3748"/>
              </a:solidFill>
              <a:latin typeface="DM Sans"/>
              <a:ea typeface="DM Sans"/>
              <a:cs typeface="DM Sans"/>
              <a:sym typeface="DM Sans"/>
            </a:endParaRPr>
          </a:p>
          <a:p>
            <a:pPr marL="457200" lvl="0" indent="0" algn="l" rtl="0">
              <a:lnSpc>
                <a:spcPct val="115000"/>
              </a:lnSpc>
              <a:spcBef>
                <a:spcPts val="0"/>
              </a:spcBef>
              <a:spcAft>
                <a:spcPts val="0"/>
              </a:spcAft>
              <a:buClr>
                <a:schemeClr val="dk1"/>
              </a:buClr>
              <a:buSzPts val="1100"/>
              <a:buFont typeface="Arial"/>
              <a:buNone/>
            </a:pPr>
            <a:r>
              <a:rPr lang="en-US" sz="800" b="1" dirty="0">
                <a:solidFill>
                  <a:srgbClr val="2D3748"/>
                </a:solidFill>
                <a:latin typeface="DM Sans"/>
                <a:ea typeface="DM Sans"/>
                <a:cs typeface="DM Sans"/>
                <a:sym typeface="DM Sans"/>
              </a:rPr>
              <a:t>- Valuable Reporting:</a:t>
            </a:r>
            <a:r>
              <a:rPr lang="en-US" sz="800" dirty="0">
                <a:solidFill>
                  <a:srgbClr val="2D3748"/>
                </a:solidFill>
                <a:latin typeface="DM Sans"/>
                <a:ea typeface="DM Sans"/>
                <a:cs typeface="DM Sans"/>
                <a:sym typeface="DM Sans"/>
              </a:rPr>
              <a:t> The reporting function simplified the process and made it easy to generate custom reports, providing clear insights during bid meetings.</a:t>
            </a:r>
            <a:endParaRPr sz="800" dirty="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endParaRPr sz="800" dirty="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r>
              <a:rPr lang="en-US" sz="800" dirty="0">
                <a:solidFill>
                  <a:srgbClr val="2D3748"/>
                </a:solidFill>
                <a:latin typeface="DM Sans"/>
                <a:ea typeface="DM Sans"/>
                <a:cs typeface="DM Sans"/>
                <a:sym typeface="DM Sans"/>
              </a:rPr>
              <a:t>KCI Construction found that the improved reporting capabilities</a:t>
            </a:r>
            <a:endParaRPr sz="800" dirty="0">
              <a:solidFill>
                <a:srgbClr val="2D3748"/>
              </a:solidFill>
              <a:latin typeface="DM Sans"/>
              <a:ea typeface="DM Sans"/>
              <a:cs typeface="DM Sans"/>
              <a:sym typeface="DM Sans"/>
            </a:endParaRPr>
          </a:p>
        </p:txBody>
      </p:sp>
      <p:sp>
        <p:nvSpPr>
          <p:cNvPr id="699" name="Google Shape;699;g27fcc328e70_1_126"/>
          <p:cNvSpPr/>
          <p:nvPr/>
        </p:nvSpPr>
        <p:spPr>
          <a:xfrm rot="10800000">
            <a:off x="8323525" y="3027725"/>
            <a:ext cx="3868500" cy="573300"/>
          </a:xfrm>
          <a:prstGeom prst="rect">
            <a:avLst/>
          </a:prstGeom>
          <a:gradFill>
            <a:gsLst>
              <a:gs pos="0">
                <a:schemeClr val="lt1"/>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cxnSp>
        <p:nvCxnSpPr>
          <p:cNvPr id="700" name="Google Shape;700;g27fcc328e70_1_126"/>
          <p:cNvCxnSpPr/>
          <p:nvPr/>
        </p:nvCxnSpPr>
        <p:spPr>
          <a:xfrm>
            <a:off x="8573350" y="3584625"/>
            <a:ext cx="1223100" cy="1500"/>
          </a:xfrm>
          <a:prstGeom prst="straightConnector1">
            <a:avLst/>
          </a:prstGeom>
          <a:noFill/>
          <a:ln w="193675" cap="rnd" cmpd="sng">
            <a:solidFill>
              <a:srgbClr val="2462D1"/>
            </a:solidFill>
            <a:prstDash val="solid"/>
            <a:miter lim="800000"/>
            <a:headEnd type="none" w="sm" len="sm"/>
            <a:tailEnd type="none" w="sm" len="sm"/>
          </a:ln>
        </p:spPr>
      </p:cxnSp>
      <p:sp>
        <p:nvSpPr>
          <p:cNvPr id="701" name="Google Shape;701;g27fcc328e70_1_126">
            <a:hlinkClick r:id="rId4"/>
          </p:cNvPr>
          <p:cNvSpPr txBox="1"/>
          <p:nvPr/>
        </p:nvSpPr>
        <p:spPr>
          <a:xfrm>
            <a:off x="8528951" y="3477666"/>
            <a:ext cx="1311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800" b="1" i="0" u="none" strike="noStrike" cap="none" dirty="0">
                <a:solidFill>
                  <a:srgbClr val="FFFFFF"/>
                </a:solidFill>
                <a:latin typeface="DM Sans"/>
                <a:ea typeface="DM Sans"/>
                <a:cs typeface="DM Sans"/>
                <a:sym typeface="DM Sans"/>
              </a:rPr>
              <a:t>Read Full Case Study</a:t>
            </a:r>
            <a:endParaRPr sz="1400" b="0" i="0" u="none" strike="noStrike" cap="none" dirty="0">
              <a:solidFill>
                <a:srgbClr val="000000"/>
              </a:solidFill>
              <a:latin typeface="Arial"/>
              <a:ea typeface="Arial"/>
              <a:cs typeface="Arial"/>
              <a:sym typeface="Arial"/>
            </a:endParaRPr>
          </a:p>
        </p:txBody>
      </p:sp>
      <p:pic>
        <p:nvPicPr>
          <p:cNvPr id="702" name="Google Shape;702;g27fcc328e70_1_126"/>
          <p:cNvPicPr preferRelativeResize="0"/>
          <p:nvPr/>
        </p:nvPicPr>
        <p:blipFill>
          <a:blip r:embed="rId5">
            <a:alphaModFix/>
          </a:blip>
          <a:stretch>
            <a:fillRect/>
          </a:stretch>
        </p:blipFill>
        <p:spPr>
          <a:xfrm>
            <a:off x="3156623" y="640750"/>
            <a:ext cx="629100" cy="4131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7fcc328e70_1_47"/>
          <p:cNvSpPr/>
          <p:nvPr/>
        </p:nvSpPr>
        <p:spPr>
          <a:xfrm>
            <a:off x="1" y="-1"/>
            <a:ext cx="4277400" cy="4564200"/>
          </a:xfrm>
          <a:prstGeom prst="rect">
            <a:avLst/>
          </a:prstGeom>
          <a:solidFill>
            <a:srgbClr val="1A20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29" name="Google Shape;629;g27fcc328e70_1_47"/>
          <p:cNvPicPr preferRelativeResize="0"/>
          <p:nvPr/>
        </p:nvPicPr>
        <p:blipFill rotWithShape="1">
          <a:blip r:embed="rId3">
            <a:alphaModFix/>
          </a:blip>
          <a:srcRect t="30848" b="30848"/>
          <a:stretch/>
        </p:blipFill>
        <p:spPr>
          <a:xfrm>
            <a:off x="0" y="4564251"/>
            <a:ext cx="4277533" cy="2293750"/>
          </a:xfrm>
          <a:prstGeom prst="rect">
            <a:avLst/>
          </a:prstGeom>
          <a:noFill/>
          <a:ln>
            <a:noFill/>
          </a:ln>
        </p:spPr>
      </p:pic>
      <p:sp>
        <p:nvSpPr>
          <p:cNvPr id="630" name="Google Shape;630;g27fcc328e70_1_47"/>
          <p:cNvSpPr txBox="1"/>
          <p:nvPr/>
        </p:nvSpPr>
        <p:spPr>
          <a:xfrm>
            <a:off x="831575" y="1779325"/>
            <a:ext cx="2826900" cy="18624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2300" b="1" dirty="0">
                <a:solidFill>
                  <a:srgbClr val="FFFFFF"/>
                </a:solidFill>
                <a:latin typeface="DM Sans"/>
                <a:ea typeface="DM Sans"/>
                <a:cs typeface="DM Sans"/>
                <a:sym typeface="DM Sans"/>
              </a:rPr>
              <a:t>How </a:t>
            </a:r>
            <a:r>
              <a:rPr lang="en-US" sz="2300" b="1" dirty="0" err="1">
                <a:solidFill>
                  <a:srgbClr val="FFFFFF"/>
                </a:solidFill>
                <a:latin typeface="DM Sans"/>
                <a:ea typeface="DM Sans"/>
                <a:cs typeface="DM Sans"/>
                <a:sym typeface="DM Sans"/>
              </a:rPr>
              <a:t>ProjectMark</a:t>
            </a:r>
            <a:r>
              <a:rPr lang="en-US" sz="2300" b="1" dirty="0">
                <a:solidFill>
                  <a:srgbClr val="FFFFFF"/>
                </a:solidFill>
                <a:latin typeface="DM Sans"/>
                <a:ea typeface="DM Sans"/>
                <a:cs typeface="DM Sans"/>
                <a:sym typeface="DM Sans"/>
              </a:rPr>
              <a:t> CRM Propelled Cooper Jensen to Unmatched Efficiency</a:t>
            </a:r>
            <a:endParaRPr sz="2300" b="1" dirty="0">
              <a:solidFill>
                <a:srgbClr val="FFFFFF"/>
              </a:solidFill>
              <a:latin typeface="DM Sans"/>
              <a:ea typeface="DM Sans"/>
              <a:cs typeface="DM Sans"/>
              <a:sym typeface="DM Sans"/>
            </a:endParaRPr>
          </a:p>
        </p:txBody>
      </p:sp>
      <p:sp>
        <p:nvSpPr>
          <p:cNvPr id="631" name="Google Shape;631;g27fcc328e70_1_47"/>
          <p:cNvSpPr txBox="1"/>
          <p:nvPr/>
        </p:nvSpPr>
        <p:spPr>
          <a:xfrm>
            <a:off x="48119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About Cooper Jensen</a:t>
            </a:r>
            <a:endParaRPr sz="1200" b="0" i="0" u="none" strike="noStrike" cap="none">
              <a:solidFill>
                <a:srgbClr val="000000"/>
              </a:solidFill>
              <a:latin typeface="Arial"/>
              <a:ea typeface="Arial"/>
              <a:cs typeface="Arial"/>
              <a:sym typeface="Arial"/>
            </a:endParaRPr>
          </a:p>
        </p:txBody>
      </p:sp>
      <p:sp>
        <p:nvSpPr>
          <p:cNvPr id="632" name="Google Shape;632;g27fcc328e70_1_47"/>
          <p:cNvSpPr txBox="1"/>
          <p:nvPr/>
        </p:nvSpPr>
        <p:spPr>
          <a:xfrm>
            <a:off x="4811975" y="744502"/>
            <a:ext cx="3405000" cy="14961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Cooper Jensen, established in 2015, is a dynamic commercial general contractor boasting decades of collective team experience. With a specialization in ground-up and finish out projects across various sectors including office, retail, day care, and hospitality, CooperJensen operates on the bedrock principles of construction: "Build it right, care about your clients, and stay on track." Renowned for their reliability and commitment to excellence, they offer owners peace of mind, ensuring each project is executed flawlessly from inception to completion.</a:t>
            </a:r>
            <a:endParaRPr sz="800" b="0" i="0" u="none" strike="noStrike" cap="none">
              <a:solidFill>
                <a:srgbClr val="000000"/>
              </a:solidFill>
              <a:latin typeface="Arial"/>
              <a:ea typeface="Arial"/>
              <a:cs typeface="Arial"/>
              <a:sym typeface="Arial"/>
            </a:endParaRPr>
          </a:p>
        </p:txBody>
      </p:sp>
      <p:sp>
        <p:nvSpPr>
          <p:cNvPr id="633" name="Google Shape;633;g27fcc328e70_1_47"/>
          <p:cNvSpPr txBox="1"/>
          <p:nvPr/>
        </p:nvSpPr>
        <p:spPr>
          <a:xfrm>
            <a:off x="4811975" y="2434624"/>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When a Generic CRM Doesn’t Cut It</a:t>
            </a:r>
            <a:endParaRPr sz="1200" b="0" i="0" u="none" strike="noStrike" cap="none">
              <a:solidFill>
                <a:srgbClr val="000000"/>
              </a:solidFill>
              <a:latin typeface="Arial"/>
              <a:ea typeface="Arial"/>
              <a:cs typeface="Arial"/>
              <a:sym typeface="Arial"/>
            </a:endParaRPr>
          </a:p>
        </p:txBody>
      </p:sp>
      <p:sp>
        <p:nvSpPr>
          <p:cNvPr id="634" name="Google Shape;634;g27fcc328e70_1_47"/>
          <p:cNvSpPr txBox="1"/>
          <p:nvPr/>
        </p:nvSpPr>
        <p:spPr>
          <a:xfrm>
            <a:off x="4811975" y="2679326"/>
            <a:ext cx="3405000" cy="16563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Despite their industry prowess, CooperJensen encountered constraints with their generic CRM solution. Recognizing the need for a tailored approach, they sought a transformative solution offering flexibility and adaptability to streamline pipeline management. Additionally, comprehensive analytics were vital to empower senior management with insights into business health. Understanding the organizational impact of transitioning systems, Cooper Jensen prioritized a tool tailored specifically for construction, from a provider that’s personable and responsive to their needs in providing a personalized onboarding experience.</a:t>
            </a:r>
            <a:endParaRPr sz="800" b="0" i="0" u="none" strike="noStrike" cap="none">
              <a:solidFill>
                <a:srgbClr val="000000"/>
              </a:solidFill>
              <a:latin typeface="Arial"/>
              <a:ea typeface="Arial"/>
              <a:cs typeface="Arial"/>
              <a:sym typeface="Arial"/>
            </a:endParaRPr>
          </a:p>
        </p:txBody>
      </p:sp>
      <p:sp>
        <p:nvSpPr>
          <p:cNvPr id="635" name="Google Shape;635;g27fcc328e70_1_47"/>
          <p:cNvSpPr txBox="1"/>
          <p:nvPr/>
        </p:nvSpPr>
        <p:spPr>
          <a:xfrm>
            <a:off x="4811975" y="4563749"/>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The Key to Unmatched Efficiency</a:t>
            </a:r>
            <a:endParaRPr sz="1200" b="0" i="0" u="none" strike="noStrike" cap="none">
              <a:solidFill>
                <a:srgbClr val="000000"/>
              </a:solidFill>
              <a:latin typeface="Arial"/>
              <a:ea typeface="Arial"/>
              <a:cs typeface="Arial"/>
              <a:sym typeface="Arial"/>
            </a:endParaRPr>
          </a:p>
        </p:txBody>
      </p:sp>
      <p:sp>
        <p:nvSpPr>
          <p:cNvPr id="636" name="Google Shape;636;g27fcc328e70_1_47"/>
          <p:cNvSpPr txBox="1"/>
          <p:nvPr/>
        </p:nvSpPr>
        <p:spPr>
          <a:xfrm>
            <a:off x="4811975" y="4808451"/>
            <a:ext cx="3405000" cy="14961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Embracing ProjectMark CRM, Cooper Jensen revolutionized their approach to task management, ensuring proactive and responsive engagement with every opportunity and contact. By setting specific follow-up dates and tracking opportunities with defined next steps, they prevent tasks from slipping through the cracks, reinforcing their commitment to client care and project efficiency. ProjectMark CRM has enhanced their accountability and efficiency, offering heightened pipeline visibility and increased opportunities.</a:t>
            </a:r>
            <a:endParaRPr sz="800" b="0" i="0" u="none" strike="noStrike" cap="none">
              <a:solidFill>
                <a:srgbClr val="000000"/>
              </a:solidFill>
              <a:latin typeface="Arial"/>
              <a:ea typeface="Arial"/>
              <a:cs typeface="Arial"/>
              <a:sym typeface="Arial"/>
            </a:endParaRPr>
          </a:p>
        </p:txBody>
      </p:sp>
      <p:sp>
        <p:nvSpPr>
          <p:cNvPr id="637" name="Google Shape;637;g27fcc328e70_1_47"/>
          <p:cNvSpPr txBox="1"/>
          <p:nvPr/>
        </p:nvSpPr>
        <p:spPr>
          <a:xfrm>
            <a:off x="832373" y="776700"/>
            <a:ext cx="2791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chivo"/>
              <a:buNone/>
            </a:pPr>
            <a:r>
              <a:rPr lang="en-US" sz="1600">
                <a:solidFill>
                  <a:srgbClr val="FFFFFF"/>
                </a:solidFill>
                <a:latin typeface="Archivo"/>
                <a:ea typeface="Archivo"/>
                <a:cs typeface="Archivo"/>
                <a:sym typeface="Archivo"/>
              </a:rPr>
              <a:t>Cooper Jensen</a:t>
            </a:r>
            <a:endParaRPr sz="1600" i="0" u="none" strike="noStrike" cap="none">
              <a:solidFill>
                <a:srgbClr val="000000"/>
              </a:solidFill>
            </a:endParaRPr>
          </a:p>
        </p:txBody>
      </p:sp>
      <p:sp>
        <p:nvSpPr>
          <p:cNvPr id="638" name="Google Shape;638;g27fcc328e70_1_47"/>
          <p:cNvSpPr txBox="1"/>
          <p:nvPr/>
        </p:nvSpPr>
        <p:spPr>
          <a:xfrm>
            <a:off x="831584" y="620216"/>
            <a:ext cx="1622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400"/>
              <a:buFont typeface="DM Sans"/>
              <a:buNone/>
            </a:pPr>
            <a:r>
              <a:rPr lang="en-US" sz="1000" b="0" i="0" u="none" strike="noStrike" cap="none">
                <a:solidFill>
                  <a:srgbClr val="2462D1"/>
                </a:solidFill>
                <a:latin typeface="DM Sans"/>
                <a:ea typeface="DM Sans"/>
                <a:cs typeface="DM Sans"/>
                <a:sym typeface="DM Sans"/>
              </a:rPr>
              <a:t>CASE STUDY</a:t>
            </a:r>
            <a:endParaRPr sz="1000" b="0" i="0" u="none" strike="noStrike" cap="none">
              <a:solidFill>
                <a:srgbClr val="000000"/>
              </a:solidFill>
              <a:latin typeface="Arial"/>
              <a:ea typeface="Arial"/>
              <a:cs typeface="Arial"/>
              <a:sym typeface="Arial"/>
            </a:endParaRPr>
          </a:p>
        </p:txBody>
      </p:sp>
      <p:sp>
        <p:nvSpPr>
          <p:cNvPr id="639" name="Google Shape;639;g27fcc328e70_1_47"/>
          <p:cNvSpPr/>
          <p:nvPr/>
        </p:nvSpPr>
        <p:spPr>
          <a:xfrm>
            <a:off x="8323525" y="2604450"/>
            <a:ext cx="3868500" cy="2236200"/>
          </a:xfrm>
          <a:prstGeom prst="rect">
            <a:avLst/>
          </a:prstGeom>
          <a:solidFill>
            <a:srgbClr val="CBD5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640" name="Google Shape;640;g27fcc328e70_1_47"/>
          <p:cNvSpPr txBox="1"/>
          <p:nvPr/>
        </p:nvSpPr>
        <p:spPr>
          <a:xfrm>
            <a:off x="8727325" y="2961775"/>
            <a:ext cx="2958300" cy="1188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600" b="1" i="1">
                <a:solidFill>
                  <a:srgbClr val="2D3748"/>
                </a:solidFill>
                <a:latin typeface="DM Sans"/>
                <a:ea typeface="DM Sans"/>
                <a:cs typeface="DM Sans"/>
                <a:sym typeface="DM Sans"/>
              </a:rPr>
              <a:t>ProjectMark is a great construction CRM solution that can grow with us as the industry advances."</a:t>
            </a:r>
            <a:endParaRPr sz="1600" b="1" i="1">
              <a:solidFill>
                <a:srgbClr val="2D3748"/>
              </a:solidFill>
              <a:latin typeface="DM Sans"/>
              <a:ea typeface="DM Sans"/>
              <a:cs typeface="DM Sans"/>
              <a:sym typeface="DM Sans"/>
            </a:endParaRPr>
          </a:p>
        </p:txBody>
      </p:sp>
      <p:cxnSp>
        <p:nvCxnSpPr>
          <p:cNvPr id="641" name="Google Shape;641;g27fcc328e70_1_47"/>
          <p:cNvCxnSpPr/>
          <p:nvPr/>
        </p:nvCxnSpPr>
        <p:spPr>
          <a:xfrm>
            <a:off x="8544650" y="2255075"/>
            <a:ext cx="1223100" cy="1500"/>
          </a:xfrm>
          <a:prstGeom prst="straightConnector1">
            <a:avLst/>
          </a:prstGeom>
          <a:noFill/>
          <a:ln w="193675" cap="rnd" cmpd="sng">
            <a:solidFill>
              <a:srgbClr val="2462D1"/>
            </a:solidFill>
            <a:prstDash val="solid"/>
            <a:miter lim="800000"/>
            <a:headEnd type="none" w="sm" len="sm"/>
            <a:tailEnd type="none" w="sm" len="sm"/>
          </a:ln>
        </p:spPr>
      </p:cxnSp>
      <p:sp>
        <p:nvSpPr>
          <p:cNvPr id="642" name="Google Shape;642;g27fcc328e70_1_47">
            <a:hlinkClick r:id="rId4"/>
          </p:cNvPr>
          <p:cNvSpPr txBox="1"/>
          <p:nvPr/>
        </p:nvSpPr>
        <p:spPr>
          <a:xfrm>
            <a:off x="8500251" y="2148116"/>
            <a:ext cx="1311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800" b="1" i="0" u="none" strike="noStrike" cap="none">
                <a:solidFill>
                  <a:srgbClr val="FFFFFF"/>
                </a:solidFill>
                <a:latin typeface="DM Sans"/>
                <a:ea typeface="DM Sans"/>
                <a:cs typeface="DM Sans"/>
                <a:sym typeface="DM Sans"/>
              </a:rPr>
              <a:t>Read Full Case Study</a:t>
            </a:r>
            <a:endParaRPr sz="1400" b="0" i="0" u="none" strike="noStrike" cap="none">
              <a:solidFill>
                <a:srgbClr val="000000"/>
              </a:solidFill>
              <a:latin typeface="Arial"/>
              <a:ea typeface="Arial"/>
              <a:cs typeface="Arial"/>
              <a:sym typeface="Arial"/>
            </a:endParaRPr>
          </a:p>
        </p:txBody>
      </p:sp>
      <p:sp>
        <p:nvSpPr>
          <p:cNvPr id="643" name="Google Shape;643;g27fcc328e70_1_47"/>
          <p:cNvSpPr txBox="1"/>
          <p:nvPr/>
        </p:nvSpPr>
        <p:spPr>
          <a:xfrm>
            <a:off x="8417199" y="2715086"/>
            <a:ext cx="629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5400" b="1" i="0" u="none" strike="noStrike" cap="none">
                <a:solidFill>
                  <a:srgbClr val="718096"/>
                </a:solidFill>
                <a:latin typeface="DM Sans"/>
                <a:ea typeface="DM Sans"/>
                <a:cs typeface="DM Sans"/>
                <a:sym typeface="DM Sans"/>
              </a:rPr>
              <a:t>“</a:t>
            </a:r>
            <a:endParaRPr sz="1400" b="0" i="0" u="none" strike="noStrike" cap="none">
              <a:solidFill>
                <a:srgbClr val="000000"/>
              </a:solidFill>
              <a:latin typeface="Arial"/>
              <a:ea typeface="Arial"/>
              <a:cs typeface="Arial"/>
              <a:sym typeface="Arial"/>
            </a:endParaRPr>
          </a:p>
        </p:txBody>
      </p:sp>
      <p:sp>
        <p:nvSpPr>
          <p:cNvPr id="644" name="Google Shape;644;g27fcc328e70_1_47"/>
          <p:cNvSpPr txBox="1"/>
          <p:nvPr/>
        </p:nvSpPr>
        <p:spPr>
          <a:xfrm>
            <a:off x="8751436" y="4100357"/>
            <a:ext cx="1247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000" b="1">
                <a:solidFill>
                  <a:srgbClr val="2462D1"/>
                </a:solidFill>
                <a:latin typeface="DM Sans"/>
                <a:ea typeface="DM Sans"/>
                <a:cs typeface="DM Sans"/>
                <a:sym typeface="DM Sans"/>
              </a:rPr>
              <a:t>Mark Tatom</a:t>
            </a:r>
            <a:endParaRPr sz="1400" b="0" i="0" u="none" strike="noStrike" cap="none">
              <a:solidFill>
                <a:srgbClr val="000000"/>
              </a:solidFill>
              <a:latin typeface="Arial"/>
              <a:ea typeface="Arial"/>
              <a:cs typeface="Arial"/>
              <a:sym typeface="Arial"/>
            </a:endParaRPr>
          </a:p>
        </p:txBody>
      </p:sp>
      <p:sp>
        <p:nvSpPr>
          <p:cNvPr id="645" name="Google Shape;645;g27fcc328e70_1_47"/>
          <p:cNvSpPr txBox="1"/>
          <p:nvPr/>
        </p:nvSpPr>
        <p:spPr>
          <a:xfrm>
            <a:off x="8751436" y="4264931"/>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a:solidFill>
                  <a:srgbClr val="718096"/>
                </a:solidFill>
                <a:latin typeface="DM Sans"/>
                <a:ea typeface="DM Sans"/>
                <a:cs typeface="DM Sans"/>
                <a:sym typeface="DM Sans"/>
              </a:rPr>
              <a:t>BUSINESS DEVELOPMENT MANAGER</a:t>
            </a:r>
            <a:endParaRPr sz="700" b="0" i="0" u="none" strike="noStrike" cap="none">
              <a:solidFill>
                <a:srgbClr val="718096"/>
              </a:solidFill>
              <a:latin typeface="Arial"/>
              <a:ea typeface="Arial"/>
              <a:cs typeface="Arial"/>
              <a:sym typeface="Arial"/>
            </a:endParaRPr>
          </a:p>
        </p:txBody>
      </p:sp>
      <p:sp>
        <p:nvSpPr>
          <p:cNvPr id="646" name="Google Shape;646;g27fcc328e70_1_47"/>
          <p:cNvSpPr txBox="1"/>
          <p:nvPr/>
        </p:nvSpPr>
        <p:spPr>
          <a:xfrm>
            <a:off x="84072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Productivity Surge from the Get-Go</a:t>
            </a:r>
            <a:endParaRPr sz="1200" b="0" i="0" u="none" strike="noStrike" cap="none">
              <a:solidFill>
                <a:srgbClr val="000000"/>
              </a:solidFill>
              <a:latin typeface="Arial"/>
              <a:ea typeface="Arial"/>
              <a:cs typeface="Arial"/>
              <a:sym typeface="Arial"/>
            </a:endParaRPr>
          </a:p>
        </p:txBody>
      </p:sp>
      <p:sp>
        <p:nvSpPr>
          <p:cNvPr id="647" name="Google Shape;647;g27fcc328e70_1_47"/>
          <p:cNvSpPr txBox="1"/>
          <p:nvPr/>
        </p:nvSpPr>
        <p:spPr>
          <a:xfrm>
            <a:off x="8407275" y="744502"/>
            <a:ext cx="3405000" cy="13359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According to Mark Tatom, Business Development Manager at Cooper Jensen, ProjectMark CRM stands out for its intuitive interface and ease of use. The step-by-step processes make learning effortless, empowering users to maximize productivity from day one. Offering personalized support and responsiveness, ProjectMark CRM aligns seamlessly with Cooper Jensen's objectives, providing a tailored solution for the construction industry.</a:t>
            </a:r>
            <a:endParaRPr sz="800" b="0" i="0" u="none" strike="noStrike" cap="none">
              <a:solidFill>
                <a:srgbClr val="000000"/>
              </a:solidFill>
              <a:latin typeface="Arial"/>
              <a:ea typeface="Arial"/>
              <a:cs typeface="Arial"/>
              <a:sym typeface="Arial"/>
            </a:endParaRPr>
          </a:p>
        </p:txBody>
      </p:sp>
      <p:pic>
        <p:nvPicPr>
          <p:cNvPr id="648" name="Google Shape;648;g27fcc328e70_1_47"/>
          <p:cNvPicPr preferRelativeResize="0"/>
          <p:nvPr/>
        </p:nvPicPr>
        <p:blipFill>
          <a:blip r:embed="rId5">
            <a:alphaModFix/>
          </a:blip>
          <a:stretch>
            <a:fillRect/>
          </a:stretch>
        </p:blipFill>
        <p:spPr>
          <a:xfrm>
            <a:off x="3023750" y="666100"/>
            <a:ext cx="812374" cy="406176"/>
          </a:xfrm>
          <a:prstGeom prst="round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27fcc328e70_1_80"/>
          <p:cNvSpPr/>
          <p:nvPr/>
        </p:nvSpPr>
        <p:spPr>
          <a:xfrm>
            <a:off x="1" y="-1"/>
            <a:ext cx="4277400" cy="4564200"/>
          </a:xfrm>
          <a:prstGeom prst="rect">
            <a:avLst/>
          </a:prstGeom>
          <a:solidFill>
            <a:srgbClr val="1A20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55" name="Google Shape;655;g27fcc328e70_1_80"/>
          <p:cNvPicPr preferRelativeResize="0"/>
          <p:nvPr/>
        </p:nvPicPr>
        <p:blipFill rotWithShape="1">
          <a:blip r:embed="rId3">
            <a:alphaModFix/>
          </a:blip>
          <a:srcRect t="23395"/>
          <a:stretch/>
        </p:blipFill>
        <p:spPr>
          <a:xfrm>
            <a:off x="0" y="4564251"/>
            <a:ext cx="4277533" cy="2293750"/>
          </a:xfrm>
          <a:prstGeom prst="rect">
            <a:avLst/>
          </a:prstGeom>
          <a:noFill/>
          <a:ln>
            <a:noFill/>
          </a:ln>
        </p:spPr>
      </p:pic>
      <p:sp>
        <p:nvSpPr>
          <p:cNvPr id="656" name="Google Shape;656;g27fcc328e70_1_80"/>
          <p:cNvSpPr txBox="1"/>
          <p:nvPr/>
        </p:nvSpPr>
        <p:spPr>
          <a:xfrm>
            <a:off x="831575" y="1871075"/>
            <a:ext cx="3073500" cy="1631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2000" b="1">
                <a:solidFill>
                  <a:srgbClr val="FFFFFF"/>
                </a:solidFill>
                <a:latin typeface="DM Sans"/>
                <a:ea typeface="DM Sans"/>
                <a:cs typeface="DM Sans"/>
                <a:sym typeface="DM Sans"/>
              </a:rPr>
              <a:t>Henley Construction Achieves Exceptional Business Development Efficiency with ProjectMark</a:t>
            </a:r>
            <a:endParaRPr sz="2000" b="1">
              <a:solidFill>
                <a:srgbClr val="FFFFFF"/>
              </a:solidFill>
              <a:latin typeface="DM Sans"/>
              <a:ea typeface="DM Sans"/>
              <a:cs typeface="DM Sans"/>
              <a:sym typeface="DM Sans"/>
            </a:endParaRPr>
          </a:p>
        </p:txBody>
      </p:sp>
      <p:sp>
        <p:nvSpPr>
          <p:cNvPr id="657" name="Google Shape;657;g27fcc328e70_1_80"/>
          <p:cNvSpPr txBox="1"/>
          <p:nvPr/>
        </p:nvSpPr>
        <p:spPr>
          <a:xfrm>
            <a:off x="48119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A Little Bit About Henley Construction</a:t>
            </a:r>
            <a:endParaRPr sz="1200" b="0" i="0" u="none" strike="noStrike" cap="none">
              <a:solidFill>
                <a:srgbClr val="000000"/>
              </a:solidFill>
              <a:latin typeface="Arial"/>
              <a:ea typeface="Arial"/>
              <a:cs typeface="Arial"/>
              <a:sym typeface="Arial"/>
            </a:endParaRPr>
          </a:p>
        </p:txBody>
      </p:sp>
      <p:sp>
        <p:nvSpPr>
          <p:cNvPr id="658" name="Google Shape;658;g27fcc328e70_1_80"/>
          <p:cNvSpPr txBox="1"/>
          <p:nvPr/>
        </p:nvSpPr>
        <p:spPr>
          <a:xfrm>
            <a:off x="4811975" y="744502"/>
            <a:ext cx="34050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Established in 1964, Henley Construction is a family-owned contractor specializing in commercial and educational facilities. Serving the Washington, DC Metro area, they focus on quality, proactive solutions, and personal attention, offering services such as pre-construction, design/build, construction management, and general contracting.</a:t>
            </a:r>
            <a:endParaRPr sz="800" b="0" i="0" u="none" strike="noStrike" cap="none">
              <a:solidFill>
                <a:srgbClr val="000000"/>
              </a:solidFill>
              <a:latin typeface="Arial"/>
              <a:ea typeface="Arial"/>
              <a:cs typeface="Arial"/>
              <a:sym typeface="Arial"/>
            </a:endParaRPr>
          </a:p>
        </p:txBody>
      </p:sp>
      <p:sp>
        <p:nvSpPr>
          <p:cNvPr id="659" name="Google Shape;659;g27fcc328e70_1_80"/>
          <p:cNvSpPr txBox="1"/>
          <p:nvPr/>
        </p:nvSpPr>
        <p:spPr>
          <a:xfrm>
            <a:off x="4811975" y="1871024"/>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The Need for Enhanced Data Management</a:t>
            </a:r>
            <a:endParaRPr sz="1200" b="0" i="0" u="none" strike="noStrike" cap="none">
              <a:solidFill>
                <a:srgbClr val="000000"/>
              </a:solidFill>
              <a:latin typeface="Arial"/>
              <a:ea typeface="Arial"/>
              <a:cs typeface="Arial"/>
              <a:sym typeface="Arial"/>
            </a:endParaRPr>
          </a:p>
        </p:txBody>
      </p:sp>
      <p:sp>
        <p:nvSpPr>
          <p:cNvPr id="660" name="Google Shape;660;g27fcc328e70_1_80"/>
          <p:cNvSpPr txBox="1"/>
          <p:nvPr/>
        </p:nvSpPr>
        <p:spPr>
          <a:xfrm>
            <a:off x="4811975" y="2115726"/>
            <a:ext cx="34050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Henley Construction faced significant challenges in their existing data management and marketing workflows. Their previous CRM system was cumbersome and difficult to navigate, making it difficult for the team to efficiently generate high-quality marketing materials and manage their pipeline. Reporting was particularly problematic, often leading to errors and delays. Additionally, the existing system did not support easy customization, which was crucial for creating tailored materials. They needed a solution that was not only user-friendly but also powerful enough to handle the specific demands of the construction industry.</a:t>
            </a:r>
            <a:endParaRPr sz="800" b="0" i="0" u="none" strike="noStrike" cap="none">
              <a:solidFill>
                <a:srgbClr val="000000"/>
              </a:solidFill>
              <a:latin typeface="Arial"/>
              <a:ea typeface="Arial"/>
              <a:cs typeface="Arial"/>
              <a:sym typeface="Arial"/>
            </a:endParaRPr>
          </a:p>
        </p:txBody>
      </p:sp>
      <p:sp>
        <p:nvSpPr>
          <p:cNvPr id="661" name="Google Shape;661;g27fcc328e70_1_80"/>
          <p:cNvSpPr txBox="1"/>
          <p:nvPr/>
        </p:nvSpPr>
        <p:spPr>
          <a:xfrm>
            <a:off x="4811975" y="4034549"/>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Migrating to ProjectMark</a:t>
            </a:r>
            <a:endParaRPr sz="1200" b="0" i="0" u="none" strike="noStrike" cap="none">
              <a:solidFill>
                <a:srgbClr val="000000"/>
              </a:solidFill>
              <a:latin typeface="Arial"/>
              <a:ea typeface="Arial"/>
              <a:cs typeface="Arial"/>
              <a:sym typeface="Arial"/>
            </a:endParaRPr>
          </a:p>
        </p:txBody>
      </p:sp>
      <p:sp>
        <p:nvSpPr>
          <p:cNvPr id="662" name="Google Shape;662;g27fcc328e70_1_80"/>
          <p:cNvSpPr txBox="1"/>
          <p:nvPr/>
        </p:nvSpPr>
        <p:spPr>
          <a:xfrm>
            <a:off x="4811975" y="4279251"/>
            <a:ext cx="3405000" cy="21363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2D3748"/>
              </a:buClr>
              <a:buSzPts val="1000"/>
              <a:buFont typeface="DM Sans"/>
              <a:buNone/>
            </a:pPr>
            <a:r>
              <a:rPr lang="en-US" sz="800">
                <a:solidFill>
                  <a:srgbClr val="2D3748"/>
                </a:solidFill>
                <a:latin typeface="DM Sans"/>
                <a:ea typeface="DM Sans"/>
                <a:cs typeface="DM Sans"/>
                <a:sym typeface="DM Sans"/>
              </a:rPr>
              <a:t>Henley Construction turned to ProjectMark for a fit-to-purpose CRM solution with an intuitive interface and robust features designed specifically for the construction industry. ProjectMark provided a seamless transition from their previous CRM system, with easy data input and customization options that significantly improved workflow. The platform enabled Henley Construction to draft detailed RFP responses, create professional resumes, and develop high-quality marketing materials quickly and efficiently. The ease of use of ProjectMark allowed team members to adapt rapidly, minimizing downtime and maximizing productivity. The ability to store all relevant information in one centralized location further streamlined their processes, making the assembly of finished documents faster and more accurate.</a:t>
            </a:r>
            <a:endParaRPr sz="800" b="0" i="0" u="none" strike="noStrike" cap="none">
              <a:solidFill>
                <a:srgbClr val="000000"/>
              </a:solidFill>
              <a:latin typeface="Arial"/>
              <a:ea typeface="Arial"/>
              <a:cs typeface="Arial"/>
              <a:sym typeface="Arial"/>
            </a:endParaRPr>
          </a:p>
        </p:txBody>
      </p:sp>
      <p:sp>
        <p:nvSpPr>
          <p:cNvPr id="663" name="Google Shape;663;g27fcc328e70_1_80"/>
          <p:cNvSpPr txBox="1"/>
          <p:nvPr/>
        </p:nvSpPr>
        <p:spPr>
          <a:xfrm>
            <a:off x="832373" y="776700"/>
            <a:ext cx="2791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chivo"/>
              <a:buNone/>
            </a:pPr>
            <a:r>
              <a:rPr lang="en-US" sz="1600">
                <a:solidFill>
                  <a:srgbClr val="FFFFFF"/>
                </a:solidFill>
                <a:latin typeface="Archivo"/>
                <a:ea typeface="Archivo"/>
                <a:cs typeface="Archivo"/>
                <a:sym typeface="Archivo"/>
              </a:rPr>
              <a:t>Henley Construction</a:t>
            </a:r>
            <a:endParaRPr sz="1600" i="0" u="none" strike="noStrike" cap="none">
              <a:solidFill>
                <a:srgbClr val="000000"/>
              </a:solidFill>
            </a:endParaRPr>
          </a:p>
        </p:txBody>
      </p:sp>
      <p:sp>
        <p:nvSpPr>
          <p:cNvPr id="664" name="Google Shape;664;g27fcc328e70_1_80"/>
          <p:cNvSpPr txBox="1"/>
          <p:nvPr/>
        </p:nvSpPr>
        <p:spPr>
          <a:xfrm>
            <a:off x="831584" y="620216"/>
            <a:ext cx="1622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400"/>
              <a:buFont typeface="DM Sans"/>
              <a:buNone/>
            </a:pPr>
            <a:r>
              <a:rPr lang="en-US" sz="1000" b="0" i="0" u="none" strike="noStrike" cap="none">
                <a:solidFill>
                  <a:srgbClr val="2462D1"/>
                </a:solidFill>
                <a:latin typeface="DM Sans"/>
                <a:ea typeface="DM Sans"/>
                <a:cs typeface="DM Sans"/>
                <a:sym typeface="DM Sans"/>
              </a:rPr>
              <a:t>CASE STUDY</a:t>
            </a:r>
            <a:endParaRPr sz="1000" b="0" i="0" u="none" strike="noStrike" cap="none">
              <a:solidFill>
                <a:srgbClr val="000000"/>
              </a:solidFill>
              <a:latin typeface="Arial"/>
              <a:ea typeface="Arial"/>
              <a:cs typeface="Arial"/>
              <a:sym typeface="Arial"/>
            </a:endParaRPr>
          </a:p>
        </p:txBody>
      </p:sp>
      <p:sp>
        <p:nvSpPr>
          <p:cNvPr id="665" name="Google Shape;665;g27fcc328e70_1_80"/>
          <p:cNvSpPr/>
          <p:nvPr/>
        </p:nvSpPr>
        <p:spPr>
          <a:xfrm>
            <a:off x="8323525" y="3883775"/>
            <a:ext cx="3868500" cy="2609700"/>
          </a:xfrm>
          <a:prstGeom prst="rect">
            <a:avLst/>
          </a:prstGeom>
          <a:solidFill>
            <a:srgbClr val="CBD5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666" name="Google Shape;666;g27fcc328e70_1_80"/>
          <p:cNvSpPr txBox="1"/>
          <p:nvPr/>
        </p:nvSpPr>
        <p:spPr>
          <a:xfrm>
            <a:off x="8727325" y="4153300"/>
            <a:ext cx="3291300" cy="1764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200" b="1" i="1">
                <a:solidFill>
                  <a:srgbClr val="2D3748"/>
                </a:solidFill>
                <a:latin typeface="DM Sans"/>
                <a:ea typeface="DM Sans"/>
                <a:cs typeface="DM Sans"/>
                <a:sym typeface="DM Sans"/>
              </a:rPr>
              <a:t>ProjectMark has been a game-changer for us. It’s user-friendly and customizable, making navigation and reporting easy. The onboarding was smooth, and weekly training got us up and running quickly. I highly recommend making the switch to ProjectMark—you won't regret it."</a:t>
            </a:r>
            <a:endParaRPr sz="1200" b="1" i="1">
              <a:solidFill>
                <a:srgbClr val="2D3748"/>
              </a:solidFill>
              <a:latin typeface="DM Sans"/>
              <a:ea typeface="DM Sans"/>
              <a:cs typeface="DM Sans"/>
              <a:sym typeface="DM Sans"/>
            </a:endParaRPr>
          </a:p>
        </p:txBody>
      </p:sp>
      <p:sp>
        <p:nvSpPr>
          <p:cNvPr id="667" name="Google Shape;667;g27fcc328e70_1_80"/>
          <p:cNvSpPr txBox="1"/>
          <p:nvPr/>
        </p:nvSpPr>
        <p:spPr>
          <a:xfrm>
            <a:off x="8417199" y="3906611"/>
            <a:ext cx="629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5400" b="1" i="0" u="none" strike="noStrike" cap="none">
                <a:solidFill>
                  <a:srgbClr val="718096"/>
                </a:solidFill>
                <a:latin typeface="DM Sans"/>
                <a:ea typeface="DM Sans"/>
                <a:cs typeface="DM Sans"/>
                <a:sym typeface="DM Sans"/>
              </a:rPr>
              <a:t>“</a:t>
            </a:r>
            <a:endParaRPr sz="1400" b="0" i="0" u="none" strike="noStrike" cap="none">
              <a:solidFill>
                <a:srgbClr val="000000"/>
              </a:solidFill>
              <a:latin typeface="Arial"/>
              <a:ea typeface="Arial"/>
              <a:cs typeface="Arial"/>
              <a:sym typeface="Arial"/>
            </a:endParaRPr>
          </a:p>
        </p:txBody>
      </p:sp>
      <p:sp>
        <p:nvSpPr>
          <p:cNvPr id="668" name="Google Shape;668;g27fcc328e70_1_80"/>
          <p:cNvSpPr txBox="1"/>
          <p:nvPr/>
        </p:nvSpPr>
        <p:spPr>
          <a:xfrm>
            <a:off x="8751436" y="5901482"/>
            <a:ext cx="12474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000" b="1">
                <a:solidFill>
                  <a:srgbClr val="2462D1"/>
                </a:solidFill>
                <a:latin typeface="DM Sans"/>
                <a:ea typeface="DM Sans"/>
                <a:cs typeface="DM Sans"/>
                <a:sym typeface="DM Sans"/>
              </a:rPr>
              <a:t>Tracy Quick</a:t>
            </a:r>
            <a:endParaRPr sz="1400" b="0" i="0" u="none" strike="noStrike" cap="none">
              <a:solidFill>
                <a:srgbClr val="000000"/>
              </a:solidFill>
              <a:latin typeface="Arial"/>
              <a:ea typeface="Arial"/>
              <a:cs typeface="Arial"/>
              <a:sym typeface="Arial"/>
            </a:endParaRPr>
          </a:p>
        </p:txBody>
      </p:sp>
      <p:sp>
        <p:nvSpPr>
          <p:cNvPr id="669" name="Google Shape;669;g27fcc328e70_1_80"/>
          <p:cNvSpPr txBox="1"/>
          <p:nvPr/>
        </p:nvSpPr>
        <p:spPr>
          <a:xfrm>
            <a:off x="8751436" y="6066056"/>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a:solidFill>
                  <a:srgbClr val="718096"/>
                </a:solidFill>
                <a:latin typeface="DM Sans"/>
                <a:ea typeface="DM Sans"/>
                <a:cs typeface="DM Sans"/>
                <a:sym typeface="DM Sans"/>
              </a:rPr>
              <a:t>MARKETING &amp; BUSINESS DEVELOPMENT</a:t>
            </a:r>
            <a:endParaRPr sz="700" b="0" i="0" u="none" strike="noStrike" cap="none">
              <a:solidFill>
                <a:srgbClr val="718096"/>
              </a:solidFill>
              <a:latin typeface="Arial"/>
              <a:ea typeface="Arial"/>
              <a:cs typeface="Arial"/>
              <a:sym typeface="Arial"/>
            </a:endParaRPr>
          </a:p>
        </p:txBody>
      </p:sp>
      <p:pic>
        <p:nvPicPr>
          <p:cNvPr id="670" name="Google Shape;670;g27fcc328e70_1_80"/>
          <p:cNvPicPr preferRelativeResize="0"/>
          <p:nvPr/>
        </p:nvPicPr>
        <p:blipFill>
          <a:blip r:embed="rId4">
            <a:alphaModFix/>
          </a:blip>
          <a:stretch>
            <a:fillRect/>
          </a:stretch>
        </p:blipFill>
        <p:spPr>
          <a:xfrm>
            <a:off x="3037275" y="556225"/>
            <a:ext cx="867799" cy="582202"/>
          </a:xfrm>
          <a:prstGeom prst="rect">
            <a:avLst/>
          </a:prstGeom>
          <a:noFill/>
          <a:ln>
            <a:noFill/>
          </a:ln>
        </p:spPr>
      </p:pic>
      <p:sp>
        <p:nvSpPr>
          <p:cNvPr id="671" name="Google Shape;671;g27fcc328e70_1_80"/>
          <p:cNvSpPr txBox="1"/>
          <p:nvPr/>
        </p:nvSpPr>
        <p:spPr>
          <a:xfrm>
            <a:off x="8407275" y="499800"/>
            <a:ext cx="340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D3748"/>
              </a:buClr>
              <a:buSzPts val="1400"/>
              <a:buFont typeface="DM Sans"/>
              <a:buNone/>
            </a:pPr>
            <a:r>
              <a:rPr lang="en-US" sz="1200" b="1">
                <a:solidFill>
                  <a:srgbClr val="2D3748"/>
                </a:solidFill>
                <a:latin typeface="DM Sans"/>
                <a:ea typeface="DM Sans"/>
                <a:cs typeface="DM Sans"/>
                <a:sym typeface="DM Sans"/>
              </a:rPr>
              <a:t>Transformational Outcomes</a:t>
            </a:r>
            <a:endParaRPr sz="1200" b="0" i="0" u="none" strike="noStrike" cap="none">
              <a:solidFill>
                <a:srgbClr val="000000"/>
              </a:solidFill>
              <a:latin typeface="Arial"/>
              <a:ea typeface="Arial"/>
              <a:cs typeface="Arial"/>
              <a:sym typeface="Arial"/>
            </a:endParaRPr>
          </a:p>
        </p:txBody>
      </p:sp>
      <p:sp>
        <p:nvSpPr>
          <p:cNvPr id="672" name="Google Shape;672;g27fcc328e70_1_80"/>
          <p:cNvSpPr txBox="1"/>
          <p:nvPr/>
        </p:nvSpPr>
        <p:spPr>
          <a:xfrm>
            <a:off x="8407275" y="744502"/>
            <a:ext cx="3405000" cy="29061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800">
                <a:solidFill>
                  <a:srgbClr val="2D3748"/>
                </a:solidFill>
                <a:latin typeface="DM Sans"/>
                <a:ea typeface="DM Sans"/>
                <a:cs typeface="DM Sans"/>
                <a:sym typeface="DM Sans"/>
              </a:rPr>
              <a:t>Implementing ProjectMark brought about significant changes at Henley Construction. The time needed to manage their CRM and streamline business development workflows was drastically reduced from several days to just a few hours, enabling the team to respond to more opportunities quickly. ProjectMark proved to be a game-changer, elevating the quality of their data management.</a:t>
            </a:r>
            <a:endParaRPr sz="80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endParaRPr sz="80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r>
              <a:rPr lang="en-US" sz="800">
                <a:solidFill>
                  <a:srgbClr val="2D3748"/>
                </a:solidFill>
                <a:latin typeface="DM Sans"/>
                <a:ea typeface="DM Sans"/>
                <a:cs typeface="DM Sans"/>
                <a:sym typeface="DM Sans"/>
              </a:rPr>
              <a:t>The platform also facilitated better team collaboration by allowing real-time access and updates to project information, minimizing miscommunications, and ensuring alignment. Learning to use ProjectMark was straightforward, and the streamlined process improved workflow and productivity. With all relevant information stored in ProjectMark, assembling RFP responses and other documents became exponentially faster, enabling the team to focus on other critical tasks.</a:t>
            </a:r>
            <a:endParaRPr sz="80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endParaRPr sz="800">
              <a:solidFill>
                <a:srgbClr val="2D3748"/>
              </a:solidFill>
              <a:latin typeface="DM Sans"/>
              <a:ea typeface="DM Sans"/>
              <a:cs typeface="DM Sans"/>
              <a:sym typeface="DM Sans"/>
            </a:endParaRPr>
          </a:p>
          <a:p>
            <a:pPr marL="0" lvl="0" indent="0" algn="l" rtl="0">
              <a:lnSpc>
                <a:spcPct val="115000"/>
              </a:lnSpc>
              <a:spcBef>
                <a:spcPts val="0"/>
              </a:spcBef>
              <a:spcAft>
                <a:spcPts val="0"/>
              </a:spcAft>
              <a:buClr>
                <a:schemeClr val="dk1"/>
              </a:buClr>
              <a:buSzPts val="1100"/>
              <a:buFont typeface="Arial"/>
              <a:buNone/>
            </a:pPr>
            <a:r>
              <a:rPr lang="en-US" sz="800">
                <a:solidFill>
                  <a:srgbClr val="2D3748"/>
                </a:solidFill>
                <a:latin typeface="DM Sans"/>
                <a:ea typeface="DM Sans"/>
                <a:cs typeface="DM Sans"/>
                <a:sym typeface="DM Sans"/>
              </a:rPr>
              <a:t>Henley Construction found the reporting function particularly valuable, as it simplified the process and made it easy to generate custom reports. The improved reporting capabilities provided </a:t>
            </a:r>
            <a:endParaRPr sz="800">
              <a:solidFill>
                <a:srgbClr val="2D3748"/>
              </a:solidFill>
              <a:latin typeface="DM Sans"/>
              <a:ea typeface="DM Sans"/>
              <a:cs typeface="DM Sans"/>
              <a:sym typeface="DM Sans"/>
            </a:endParaRPr>
          </a:p>
        </p:txBody>
      </p:sp>
      <p:sp>
        <p:nvSpPr>
          <p:cNvPr id="673" name="Google Shape;673;g27fcc328e70_1_80"/>
          <p:cNvSpPr/>
          <p:nvPr/>
        </p:nvSpPr>
        <p:spPr>
          <a:xfrm rot="10800000">
            <a:off x="8323525" y="3027725"/>
            <a:ext cx="3868500" cy="573300"/>
          </a:xfrm>
          <a:prstGeom prst="rect">
            <a:avLst/>
          </a:prstGeom>
          <a:gradFill>
            <a:gsLst>
              <a:gs pos="0">
                <a:schemeClr val="lt1"/>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cxnSp>
        <p:nvCxnSpPr>
          <p:cNvPr id="674" name="Google Shape;674;g27fcc328e70_1_80"/>
          <p:cNvCxnSpPr/>
          <p:nvPr/>
        </p:nvCxnSpPr>
        <p:spPr>
          <a:xfrm>
            <a:off x="8573350" y="3584625"/>
            <a:ext cx="1223100" cy="1500"/>
          </a:xfrm>
          <a:prstGeom prst="straightConnector1">
            <a:avLst/>
          </a:prstGeom>
          <a:noFill/>
          <a:ln w="193675" cap="rnd" cmpd="sng">
            <a:solidFill>
              <a:srgbClr val="2462D1"/>
            </a:solidFill>
            <a:prstDash val="solid"/>
            <a:miter lim="800000"/>
            <a:headEnd type="none" w="sm" len="sm"/>
            <a:tailEnd type="none" w="sm" len="sm"/>
          </a:ln>
        </p:spPr>
      </p:cxnSp>
      <p:sp>
        <p:nvSpPr>
          <p:cNvPr id="675" name="Google Shape;675;g27fcc328e70_1_80">
            <a:hlinkClick r:id="rId5"/>
          </p:cNvPr>
          <p:cNvSpPr txBox="1"/>
          <p:nvPr/>
        </p:nvSpPr>
        <p:spPr>
          <a:xfrm>
            <a:off x="8528951" y="3477666"/>
            <a:ext cx="1311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
              <a:buFont typeface="DM Sans"/>
              <a:buNone/>
            </a:pPr>
            <a:r>
              <a:rPr lang="en-US" sz="800" b="1" i="0" u="none" strike="noStrike" cap="none">
                <a:solidFill>
                  <a:srgbClr val="FFFFFF"/>
                </a:solidFill>
                <a:latin typeface="DM Sans"/>
                <a:ea typeface="DM Sans"/>
                <a:cs typeface="DM Sans"/>
                <a:sym typeface="DM Sans"/>
              </a:rPr>
              <a:t>Read Full Case Study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7fcc328e70_1_207"/>
          <p:cNvSpPr/>
          <p:nvPr/>
        </p:nvSpPr>
        <p:spPr>
          <a:xfrm>
            <a:off x="0" y="0"/>
            <a:ext cx="4064100" cy="6858000"/>
          </a:xfrm>
          <a:prstGeom prst="rect">
            <a:avLst/>
          </a:prstGeom>
          <a:solidFill>
            <a:srgbClr val="2D3748">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606" name="Google Shape;606;g27fcc328e70_1_207"/>
          <p:cNvSpPr txBox="1"/>
          <p:nvPr/>
        </p:nvSpPr>
        <p:spPr>
          <a:xfrm>
            <a:off x="707963" y="1760860"/>
            <a:ext cx="2958300" cy="2308284"/>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800" b="1" dirty="0">
                <a:solidFill>
                  <a:schemeClr val="lt1"/>
                </a:solidFill>
                <a:latin typeface="DM Sans"/>
                <a:ea typeface="DM Sans"/>
                <a:cs typeface="DM Sans"/>
                <a:sym typeface="DM Sans"/>
              </a:rPr>
              <a:t>Easy-to-use CRM to help your team drive deals to closure. Customer Service goes out of their way to make sure your implementation goes smoothly. </a:t>
            </a:r>
          </a:p>
        </p:txBody>
      </p:sp>
      <p:sp>
        <p:nvSpPr>
          <p:cNvPr id="607" name="Google Shape;607;g27fcc328e70_1_207"/>
          <p:cNvSpPr txBox="1"/>
          <p:nvPr/>
        </p:nvSpPr>
        <p:spPr>
          <a:xfrm>
            <a:off x="245437" y="1437971"/>
            <a:ext cx="6291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7800" b="1" i="0" u="none" strike="noStrike" cap="none">
                <a:solidFill>
                  <a:srgbClr val="2462D1"/>
                </a:solidFill>
                <a:latin typeface="DM Sans"/>
                <a:ea typeface="DM Sans"/>
                <a:cs typeface="DM Sans"/>
                <a:sym typeface="DM Sans"/>
              </a:rPr>
              <a:t>“</a:t>
            </a:r>
            <a:endParaRPr sz="3800" b="0" i="0" u="none" strike="noStrike" cap="none">
              <a:solidFill>
                <a:srgbClr val="2462D1"/>
              </a:solidFill>
              <a:latin typeface="Arial"/>
              <a:ea typeface="Arial"/>
              <a:cs typeface="Arial"/>
              <a:sym typeface="Arial"/>
            </a:endParaRPr>
          </a:p>
        </p:txBody>
      </p:sp>
      <p:sp>
        <p:nvSpPr>
          <p:cNvPr id="608" name="Google Shape;608;g27fcc328e70_1_207"/>
          <p:cNvSpPr txBox="1"/>
          <p:nvPr/>
        </p:nvSpPr>
        <p:spPr>
          <a:xfrm>
            <a:off x="732073" y="4131215"/>
            <a:ext cx="2151803"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100" b="1" dirty="0">
                <a:solidFill>
                  <a:schemeClr val="lt1"/>
                </a:solidFill>
                <a:latin typeface="DM Sans"/>
                <a:ea typeface="DM Sans"/>
                <a:cs typeface="DM Sans"/>
                <a:sym typeface="DM Sans"/>
              </a:rPr>
              <a:t>Sherry Heaton-</a:t>
            </a:r>
            <a:r>
              <a:rPr lang="en-US" sz="1100" b="1" dirty="0" err="1">
                <a:solidFill>
                  <a:schemeClr val="lt1"/>
                </a:solidFill>
                <a:latin typeface="DM Sans"/>
                <a:ea typeface="DM Sans"/>
                <a:cs typeface="DM Sans"/>
                <a:sym typeface="DM Sans"/>
              </a:rPr>
              <a:t>Rylko</a:t>
            </a:r>
            <a:endParaRPr sz="1500" b="0" i="0" u="none" strike="noStrike" cap="none" dirty="0">
              <a:solidFill>
                <a:schemeClr val="lt1"/>
              </a:solidFill>
              <a:latin typeface="Arial"/>
              <a:ea typeface="Arial"/>
              <a:cs typeface="Arial"/>
              <a:sym typeface="Arial"/>
            </a:endParaRPr>
          </a:p>
        </p:txBody>
      </p:sp>
      <p:sp>
        <p:nvSpPr>
          <p:cNvPr id="609" name="Google Shape;609;g27fcc328e70_1_207"/>
          <p:cNvSpPr txBox="1"/>
          <p:nvPr/>
        </p:nvSpPr>
        <p:spPr>
          <a:xfrm>
            <a:off x="732074" y="4295789"/>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dirty="0">
                <a:solidFill>
                  <a:srgbClr val="A0AEC0"/>
                </a:solidFill>
                <a:latin typeface="DM Sans"/>
                <a:ea typeface="DM Sans"/>
                <a:cs typeface="DM Sans"/>
                <a:sym typeface="DM Sans"/>
              </a:rPr>
              <a:t>PRESIDENT/CEO</a:t>
            </a:r>
            <a:endParaRPr sz="700" b="0" i="0" u="none" strike="noStrike" cap="none" dirty="0">
              <a:solidFill>
                <a:srgbClr val="A0AEC0"/>
              </a:solidFill>
              <a:latin typeface="Arial"/>
              <a:ea typeface="Arial"/>
              <a:cs typeface="Arial"/>
              <a:sym typeface="Arial"/>
            </a:endParaRPr>
          </a:p>
        </p:txBody>
      </p:sp>
      <p:sp>
        <p:nvSpPr>
          <p:cNvPr id="610" name="Google Shape;610;g27fcc328e70_1_207"/>
          <p:cNvSpPr/>
          <p:nvPr/>
        </p:nvSpPr>
        <p:spPr>
          <a:xfrm>
            <a:off x="4064000" y="0"/>
            <a:ext cx="4064100" cy="6858000"/>
          </a:xfrm>
          <a:prstGeom prst="rect">
            <a:avLst/>
          </a:prstGeom>
          <a:solidFill>
            <a:srgbClr val="2D3748">
              <a:alpha val="8980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611" name="Google Shape;611;g27fcc328e70_1_207"/>
          <p:cNvSpPr/>
          <p:nvPr/>
        </p:nvSpPr>
        <p:spPr>
          <a:xfrm>
            <a:off x="8128000" y="0"/>
            <a:ext cx="4064100" cy="6858000"/>
          </a:xfrm>
          <a:prstGeom prst="rect">
            <a:avLst/>
          </a:prstGeom>
          <a:solidFill>
            <a:srgbClr val="2D3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pic>
        <p:nvPicPr>
          <p:cNvPr id="612" name="Google Shape;612;g27fcc328e70_1_207"/>
          <p:cNvPicPr preferRelativeResize="0"/>
          <p:nvPr/>
        </p:nvPicPr>
        <p:blipFill>
          <a:blip r:embed="rId3"/>
          <a:srcRect/>
          <a:stretch/>
        </p:blipFill>
        <p:spPr>
          <a:xfrm>
            <a:off x="863761" y="472295"/>
            <a:ext cx="984028" cy="979296"/>
          </a:xfrm>
          <a:prstGeom prst="rect">
            <a:avLst/>
          </a:prstGeom>
          <a:noFill/>
          <a:ln>
            <a:noFill/>
          </a:ln>
        </p:spPr>
      </p:pic>
      <p:sp>
        <p:nvSpPr>
          <p:cNvPr id="613" name="Google Shape;613;g27fcc328e70_1_207"/>
          <p:cNvSpPr txBox="1"/>
          <p:nvPr/>
        </p:nvSpPr>
        <p:spPr>
          <a:xfrm>
            <a:off x="4713400" y="1722760"/>
            <a:ext cx="3232800" cy="147728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800" b="1" dirty="0">
                <a:solidFill>
                  <a:schemeClr val="lt1"/>
                </a:solidFill>
                <a:latin typeface="DM Sans"/>
                <a:ea typeface="DM Sans"/>
                <a:cs typeface="DM Sans"/>
                <a:sym typeface="DM Sans"/>
              </a:rPr>
              <a:t>Project Mark is a Great Solution for General Contractors. I love how easy it is to create a RFP response proposal book!"</a:t>
            </a:r>
            <a:endParaRPr sz="1800" b="1" dirty="0">
              <a:solidFill>
                <a:schemeClr val="lt1"/>
              </a:solidFill>
              <a:latin typeface="DM Sans"/>
              <a:ea typeface="DM Sans"/>
              <a:cs typeface="DM Sans"/>
              <a:sym typeface="DM Sans"/>
            </a:endParaRPr>
          </a:p>
        </p:txBody>
      </p:sp>
      <p:sp>
        <p:nvSpPr>
          <p:cNvPr id="614" name="Google Shape;614;g27fcc328e70_1_207"/>
          <p:cNvSpPr txBox="1"/>
          <p:nvPr/>
        </p:nvSpPr>
        <p:spPr>
          <a:xfrm>
            <a:off x="4250862" y="1399871"/>
            <a:ext cx="6291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7800" b="1" i="0" u="none" strike="noStrike" cap="none">
                <a:solidFill>
                  <a:srgbClr val="2462D1"/>
                </a:solidFill>
                <a:latin typeface="DM Sans"/>
                <a:ea typeface="DM Sans"/>
                <a:cs typeface="DM Sans"/>
                <a:sym typeface="DM Sans"/>
              </a:rPr>
              <a:t>“</a:t>
            </a:r>
            <a:endParaRPr sz="3800" b="0" i="0" u="none" strike="noStrike" cap="none">
              <a:solidFill>
                <a:srgbClr val="2462D1"/>
              </a:solidFill>
              <a:latin typeface="Arial"/>
              <a:ea typeface="Arial"/>
              <a:cs typeface="Arial"/>
              <a:sym typeface="Arial"/>
            </a:endParaRPr>
          </a:p>
        </p:txBody>
      </p:sp>
      <p:pic>
        <p:nvPicPr>
          <p:cNvPr id="615" name="Google Shape;615;g27fcc328e70_1_207"/>
          <p:cNvPicPr preferRelativeResize="0"/>
          <p:nvPr/>
        </p:nvPicPr>
        <p:blipFill>
          <a:blip r:embed="rId4"/>
          <a:srcRect/>
          <a:stretch/>
        </p:blipFill>
        <p:spPr>
          <a:xfrm>
            <a:off x="4869186" y="469930"/>
            <a:ext cx="984028" cy="984028"/>
          </a:xfrm>
          <a:prstGeom prst="rect">
            <a:avLst/>
          </a:prstGeom>
          <a:noFill/>
          <a:ln>
            <a:noFill/>
          </a:ln>
        </p:spPr>
      </p:pic>
      <p:sp>
        <p:nvSpPr>
          <p:cNvPr id="616" name="Google Shape;616;g27fcc328e70_1_207"/>
          <p:cNvSpPr txBox="1"/>
          <p:nvPr/>
        </p:nvSpPr>
        <p:spPr>
          <a:xfrm>
            <a:off x="4737511" y="4131215"/>
            <a:ext cx="1247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100" b="1" dirty="0">
                <a:solidFill>
                  <a:schemeClr val="lt1"/>
                </a:solidFill>
                <a:latin typeface="DM Sans"/>
                <a:ea typeface="DM Sans"/>
                <a:cs typeface="DM Sans"/>
                <a:sym typeface="DM Sans"/>
              </a:rPr>
              <a:t>Hayley Sumner</a:t>
            </a:r>
          </a:p>
        </p:txBody>
      </p:sp>
      <p:sp>
        <p:nvSpPr>
          <p:cNvPr id="617" name="Google Shape;617;g27fcc328e70_1_207"/>
          <p:cNvSpPr txBox="1"/>
          <p:nvPr/>
        </p:nvSpPr>
        <p:spPr>
          <a:xfrm>
            <a:off x="4737511" y="4295789"/>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i="0" u="none" strike="noStrike" cap="none" dirty="0">
                <a:solidFill>
                  <a:srgbClr val="A0AEC0"/>
                </a:solidFill>
                <a:latin typeface="DM Sans"/>
                <a:sym typeface="DM Sans"/>
              </a:rPr>
              <a:t>DIRECTOR O</a:t>
            </a:r>
            <a:r>
              <a:rPr lang="en-US" sz="700" b="1" dirty="0">
                <a:solidFill>
                  <a:srgbClr val="A0AEC0"/>
                </a:solidFill>
                <a:latin typeface="DM Sans"/>
                <a:sym typeface="DM Sans"/>
              </a:rPr>
              <a:t>F MARKETING</a:t>
            </a:r>
            <a:endParaRPr sz="700" b="0" i="0" u="none" strike="noStrike" cap="none" dirty="0">
              <a:solidFill>
                <a:srgbClr val="A0AEC0"/>
              </a:solidFill>
              <a:latin typeface="Arial"/>
              <a:ea typeface="Arial"/>
              <a:cs typeface="Arial"/>
              <a:sym typeface="Arial"/>
            </a:endParaRPr>
          </a:p>
        </p:txBody>
      </p:sp>
      <p:sp>
        <p:nvSpPr>
          <p:cNvPr id="618" name="Google Shape;618;g27fcc328e70_1_207"/>
          <p:cNvSpPr txBox="1"/>
          <p:nvPr/>
        </p:nvSpPr>
        <p:spPr>
          <a:xfrm>
            <a:off x="8789900" y="1722760"/>
            <a:ext cx="3079200" cy="2308284"/>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1800" b="1" dirty="0">
                <a:solidFill>
                  <a:schemeClr val="lt1"/>
                </a:solidFill>
                <a:latin typeface="DM Sans"/>
                <a:ea typeface="DM Sans"/>
                <a:cs typeface="DM Sans"/>
                <a:sym typeface="DM Sans"/>
              </a:rPr>
              <a:t>The user-friendly interface and the construction-</a:t>
            </a:r>
            <a:endParaRPr sz="1800" b="1" dirty="0">
              <a:solidFill>
                <a:schemeClr val="lt1"/>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r>
              <a:rPr lang="en-US" sz="1800" b="1" dirty="0">
                <a:solidFill>
                  <a:schemeClr val="lt1"/>
                </a:solidFill>
                <a:latin typeface="DM Sans"/>
                <a:ea typeface="DM Sans"/>
                <a:cs typeface="DM Sans"/>
                <a:sym typeface="DM Sans"/>
              </a:rPr>
              <a:t>friendly terminology have made it easy for our team to adopt and utilize effectively."</a:t>
            </a:r>
            <a:endParaRPr sz="1800" b="1" dirty="0">
              <a:solidFill>
                <a:schemeClr val="lt1"/>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endParaRPr sz="1800" b="1" dirty="0">
              <a:solidFill>
                <a:schemeClr val="lt1"/>
              </a:solidFill>
              <a:latin typeface="DM Sans"/>
              <a:ea typeface="DM Sans"/>
              <a:cs typeface="DM Sans"/>
              <a:sym typeface="DM Sans"/>
            </a:endParaRPr>
          </a:p>
        </p:txBody>
      </p:sp>
      <p:sp>
        <p:nvSpPr>
          <p:cNvPr id="619" name="Google Shape;619;g27fcc328e70_1_207"/>
          <p:cNvSpPr txBox="1"/>
          <p:nvPr/>
        </p:nvSpPr>
        <p:spPr>
          <a:xfrm>
            <a:off x="8327362" y="1399871"/>
            <a:ext cx="6291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18096"/>
              </a:buClr>
              <a:buSzPts val="5400"/>
              <a:buFont typeface="DM Sans"/>
              <a:buNone/>
            </a:pPr>
            <a:r>
              <a:rPr lang="en-US" sz="7800" b="1" i="0" u="none" strike="noStrike" cap="none">
                <a:solidFill>
                  <a:srgbClr val="2462D1"/>
                </a:solidFill>
                <a:latin typeface="DM Sans"/>
                <a:ea typeface="DM Sans"/>
                <a:cs typeface="DM Sans"/>
                <a:sym typeface="DM Sans"/>
              </a:rPr>
              <a:t>“</a:t>
            </a:r>
            <a:endParaRPr sz="3800" b="0" i="0" u="none" strike="noStrike" cap="none">
              <a:solidFill>
                <a:srgbClr val="2462D1"/>
              </a:solidFill>
              <a:latin typeface="Arial"/>
              <a:ea typeface="Arial"/>
              <a:cs typeface="Arial"/>
              <a:sym typeface="Arial"/>
            </a:endParaRPr>
          </a:p>
        </p:txBody>
      </p:sp>
      <p:pic>
        <p:nvPicPr>
          <p:cNvPr id="620" name="Google Shape;620;g27fcc328e70_1_207"/>
          <p:cNvPicPr preferRelativeResize="0"/>
          <p:nvPr/>
        </p:nvPicPr>
        <p:blipFill rotWithShape="1">
          <a:blip r:embed="rId5">
            <a:alphaModFix/>
          </a:blip>
          <a:srcRect/>
          <a:stretch/>
        </p:blipFill>
        <p:spPr>
          <a:xfrm>
            <a:off x="8945686" y="469930"/>
            <a:ext cx="984028" cy="984028"/>
          </a:xfrm>
          <a:prstGeom prst="rect">
            <a:avLst/>
          </a:prstGeom>
          <a:noFill/>
          <a:ln>
            <a:noFill/>
          </a:ln>
        </p:spPr>
      </p:pic>
      <p:sp>
        <p:nvSpPr>
          <p:cNvPr id="621" name="Google Shape;621;g27fcc328e70_1_207"/>
          <p:cNvSpPr txBox="1"/>
          <p:nvPr/>
        </p:nvSpPr>
        <p:spPr>
          <a:xfrm>
            <a:off x="8814011" y="4131215"/>
            <a:ext cx="1247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62D1"/>
              </a:buClr>
              <a:buSzPts val="1000"/>
              <a:buFont typeface="DM Sans"/>
              <a:buNone/>
            </a:pPr>
            <a:r>
              <a:rPr lang="en-US" sz="1100" b="1">
                <a:solidFill>
                  <a:schemeClr val="lt1"/>
                </a:solidFill>
                <a:latin typeface="DM Sans"/>
                <a:ea typeface="DM Sans"/>
                <a:cs typeface="DM Sans"/>
                <a:sym typeface="DM Sans"/>
              </a:rPr>
              <a:t>Stacie Ramos</a:t>
            </a:r>
            <a:endParaRPr sz="1500" b="0" i="0" u="none" strike="noStrike" cap="none">
              <a:solidFill>
                <a:schemeClr val="lt1"/>
              </a:solidFill>
              <a:latin typeface="Arial"/>
              <a:ea typeface="Arial"/>
              <a:cs typeface="Arial"/>
              <a:sym typeface="Arial"/>
            </a:endParaRPr>
          </a:p>
        </p:txBody>
      </p:sp>
      <p:sp>
        <p:nvSpPr>
          <p:cNvPr id="622" name="Google Shape;622;g27fcc328e70_1_207"/>
          <p:cNvSpPr txBox="1"/>
          <p:nvPr/>
        </p:nvSpPr>
        <p:spPr>
          <a:xfrm>
            <a:off x="8814011" y="4295789"/>
            <a:ext cx="20859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BD5E0"/>
              </a:buClr>
              <a:buSzPts val="800"/>
              <a:buFont typeface="DM Sans"/>
              <a:buNone/>
            </a:pPr>
            <a:r>
              <a:rPr lang="en-US" sz="700" b="1">
                <a:solidFill>
                  <a:srgbClr val="718096"/>
                </a:solidFill>
                <a:latin typeface="DM Sans"/>
                <a:ea typeface="DM Sans"/>
                <a:cs typeface="DM Sans"/>
                <a:sym typeface="DM Sans"/>
              </a:rPr>
              <a:t>PRECONSTRUCTION MANAGER</a:t>
            </a:r>
            <a:endParaRPr sz="700" b="0" i="0" u="none" strike="noStrike" cap="none">
              <a:solidFill>
                <a:srgbClr val="718096"/>
              </a:solidFill>
              <a:latin typeface="Arial"/>
              <a:ea typeface="Arial"/>
              <a:cs typeface="Arial"/>
              <a:sym typeface="Arial"/>
            </a:endParaRPr>
          </a:p>
        </p:txBody>
      </p:sp>
      <p:sp>
        <p:nvSpPr>
          <p:cNvPr id="2" name="Google Shape;611;g27fcc328e70_1_207">
            <a:extLst>
              <a:ext uri="{FF2B5EF4-FFF2-40B4-BE49-F238E27FC236}">
                <a16:creationId xmlns:a16="http://schemas.microsoft.com/office/drawing/2014/main" id="{0513C9C8-AA0C-A118-AB2D-F95F8B1A2A6E}"/>
              </a:ext>
            </a:extLst>
          </p:cNvPr>
          <p:cNvSpPr/>
          <p:nvPr/>
        </p:nvSpPr>
        <p:spPr>
          <a:xfrm>
            <a:off x="0" y="5048364"/>
            <a:ext cx="12192100" cy="1809636"/>
          </a:xfrm>
          <a:prstGeom prst="rect">
            <a:avLst/>
          </a:prstGeom>
          <a:solidFill>
            <a:srgbClr val="1A20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BD5E0"/>
              </a:solidFill>
              <a:latin typeface="Calibri"/>
              <a:ea typeface="Calibri"/>
              <a:cs typeface="Calibri"/>
              <a:sym typeface="Calibri"/>
            </a:endParaRPr>
          </a:p>
        </p:txBody>
      </p:sp>
      <p:sp>
        <p:nvSpPr>
          <p:cNvPr id="3" name="TextBox 2">
            <a:extLst>
              <a:ext uri="{FF2B5EF4-FFF2-40B4-BE49-F238E27FC236}">
                <a16:creationId xmlns:a16="http://schemas.microsoft.com/office/drawing/2014/main" id="{C015DEB6-BCE4-B984-8B12-8CDF15AEE359}"/>
              </a:ext>
            </a:extLst>
          </p:cNvPr>
          <p:cNvSpPr txBox="1"/>
          <p:nvPr/>
        </p:nvSpPr>
        <p:spPr>
          <a:xfrm>
            <a:off x="0" y="5488527"/>
            <a:ext cx="12191999" cy="769441"/>
          </a:xfrm>
          <a:prstGeom prst="rect">
            <a:avLst/>
          </a:prstGeom>
          <a:noFill/>
        </p:spPr>
        <p:txBody>
          <a:bodyPr wrap="square" rtlCol="0">
            <a:spAutoFit/>
          </a:bodyPr>
          <a:lstStyle/>
          <a:p>
            <a:pPr algn="ctr"/>
            <a:r>
              <a:rPr lang="en-US" sz="2800" b="1" dirty="0">
                <a:solidFill>
                  <a:schemeClr val="bg1"/>
                </a:solidFill>
                <a:latin typeface="Archivo" pitchFamily="2" charset="77"/>
                <a:cs typeface="Archivo" pitchFamily="2" charset="77"/>
              </a:rPr>
              <a:t>Trusted by </a:t>
            </a:r>
            <a:r>
              <a:rPr lang="en-US" sz="4400" b="1" dirty="0">
                <a:solidFill>
                  <a:srgbClr val="0062D8"/>
                </a:solidFill>
                <a:latin typeface="Archivo" pitchFamily="2" charset="77"/>
                <a:cs typeface="Archivo" pitchFamily="2" charset="77"/>
              </a:rPr>
              <a:t>25</a:t>
            </a:r>
            <a:r>
              <a:rPr lang="en-US" sz="3200" b="1" dirty="0">
                <a:solidFill>
                  <a:srgbClr val="2D3748"/>
                </a:solidFill>
                <a:latin typeface="Archivo" pitchFamily="2" charset="77"/>
                <a:cs typeface="Archivo" pitchFamily="2" charset="77"/>
              </a:rPr>
              <a:t>  </a:t>
            </a:r>
            <a:r>
              <a:rPr lang="en-US" sz="2800" b="1" dirty="0">
                <a:solidFill>
                  <a:schemeClr val="bg1"/>
                </a:solidFill>
                <a:latin typeface="Archivo" pitchFamily="2" charset="77"/>
                <a:cs typeface="Archivo" pitchFamily="2" charset="77"/>
              </a:rPr>
              <a:t>General Contractors across the country</a:t>
            </a:r>
          </a:p>
        </p:txBody>
      </p:sp>
    </p:spTree>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2747</TotalTime>
  <Words>2471</Words>
  <Application>Microsoft Macintosh PowerPoint</Application>
  <PresentationFormat>Widescreen</PresentationFormat>
  <Paragraphs>272</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Archivo</vt:lpstr>
      <vt:lpstr>Calibri</vt:lpstr>
      <vt:lpstr>DM Sans</vt:lpstr>
      <vt:lpstr>Arial</vt:lpstr>
      <vt:lpstr>Barlow</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Juliano Simões da Rocha</dc:creator>
  <cp:lastModifiedBy>Juliano Rocha</cp:lastModifiedBy>
  <cp:revision>18</cp:revision>
  <dcterms:created xsi:type="dcterms:W3CDTF">2021-07-17T20:53:33Z</dcterms:created>
  <dcterms:modified xsi:type="dcterms:W3CDTF">2024-09-11T21:48:49Z</dcterms:modified>
</cp:coreProperties>
</file>